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Lst>
  <p:notesMasterIdLst>
    <p:notesMasterId r:id="rId48"/>
  </p:notesMasterIdLst>
  <p:sldIdLst>
    <p:sldId id="320" r:id="rId2"/>
    <p:sldId id="367" r:id="rId3"/>
    <p:sldId id="424" r:id="rId4"/>
    <p:sldId id="314" r:id="rId5"/>
    <p:sldId id="427" r:id="rId6"/>
    <p:sldId id="428" r:id="rId7"/>
    <p:sldId id="429" r:id="rId8"/>
    <p:sldId id="430" r:id="rId9"/>
    <p:sldId id="311" r:id="rId10"/>
    <p:sldId id="444" r:id="rId11"/>
    <p:sldId id="310" r:id="rId12"/>
    <p:sldId id="431" r:id="rId13"/>
    <p:sldId id="432" r:id="rId14"/>
    <p:sldId id="433" r:id="rId15"/>
    <p:sldId id="434" r:id="rId16"/>
    <p:sldId id="435" r:id="rId17"/>
    <p:sldId id="436" r:id="rId18"/>
    <p:sldId id="437" r:id="rId19"/>
    <p:sldId id="445" r:id="rId20"/>
    <p:sldId id="439" r:id="rId21"/>
    <p:sldId id="440" r:id="rId22"/>
    <p:sldId id="397" r:id="rId23"/>
    <p:sldId id="265" r:id="rId24"/>
    <p:sldId id="268" r:id="rId25"/>
    <p:sldId id="448" r:id="rId26"/>
    <p:sldId id="442" r:id="rId27"/>
    <p:sldId id="449" r:id="rId28"/>
    <p:sldId id="457" r:id="rId29"/>
    <p:sldId id="450" r:id="rId30"/>
    <p:sldId id="451" r:id="rId31"/>
    <p:sldId id="452" r:id="rId32"/>
    <p:sldId id="453" r:id="rId33"/>
    <p:sldId id="454" r:id="rId34"/>
    <p:sldId id="461" r:id="rId35"/>
    <p:sldId id="455" r:id="rId36"/>
    <p:sldId id="458" r:id="rId37"/>
    <p:sldId id="459" r:id="rId38"/>
    <p:sldId id="460" r:id="rId39"/>
    <p:sldId id="456" r:id="rId40"/>
    <p:sldId id="462" r:id="rId41"/>
    <p:sldId id="463" r:id="rId42"/>
    <p:sldId id="468" r:id="rId43"/>
    <p:sldId id="464" r:id="rId44"/>
    <p:sldId id="465" r:id="rId45"/>
    <p:sldId id="466" r:id="rId46"/>
    <p:sldId id="467"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able, Erika" initials="CE" lastIdx="2" clrIdx="0">
    <p:extLst>
      <p:ext uri="{19B8F6BF-5375-455C-9EA6-DF929625EA0E}">
        <p15:presenceInfo xmlns:p15="http://schemas.microsoft.com/office/powerpoint/2012/main" userId="S-1-5-21-2425740569-2578367765-1306412021-134010" providerId="AD"/>
      </p:ext>
    </p:extLst>
  </p:cmAuthor>
  <p:cmAuthor id="2" name="Gloria Miele" initials="GM" lastIdx="2" clrIdx="2">
    <p:extLst>
      <p:ext uri="{19B8F6BF-5375-455C-9EA6-DF929625EA0E}">
        <p15:presenceInfo xmlns:p15="http://schemas.microsoft.com/office/powerpoint/2012/main" userId="Gloria Miel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5AC1"/>
    <a:srgbClr val="C8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94" autoAdjust="0"/>
    <p:restoredTop sz="91375" autoAdjust="0"/>
  </p:normalViewPr>
  <p:slideViewPr>
    <p:cSldViewPr snapToGrid="0">
      <p:cViewPr varScale="1">
        <p:scale>
          <a:sx n="59" d="100"/>
          <a:sy n="59" d="100"/>
        </p:scale>
        <p:origin x="72" y="1092"/>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D8A935-E2A2-4874-8BF1-FF444051B791}" type="datetimeFigureOut">
              <a:rPr lang="en-US" smtClean="0"/>
              <a:t>10/11/2018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FC3FA9-8084-475C-81CB-318DC04584CC}" type="slidenum">
              <a:rPr lang="en-US" smtClean="0"/>
              <a:t>‹#›</a:t>
            </a:fld>
            <a:endParaRPr lang="en-US"/>
          </a:p>
        </p:txBody>
      </p:sp>
    </p:spTree>
    <p:extLst>
      <p:ext uri="{BB962C8B-B14F-4D97-AF65-F5344CB8AC3E}">
        <p14:creationId xmlns:p14="http://schemas.microsoft.com/office/powerpoint/2010/main" val="3894184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Slide Image Placeholder 1"/>
          <p:cNvSpPr>
            <a:spLocks noGrp="1" noRot="1" noChangeAspect="1" noTextEdit="1"/>
          </p:cNvSpPr>
          <p:nvPr>
            <p:ph type="sldImg"/>
          </p:nvPr>
        </p:nvSpPr>
        <p:spPr>
          <a:ln/>
        </p:spPr>
      </p:sp>
      <p:sp>
        <p:nvSpPr>
          <p:cNvPr id="405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05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b="1">
                <a:solidFill>
                  <a:srgbClr val="FFCC00"/>
                </a:solidFill>
                <a:latin typeface="Arial" charset="0"/>
              </a:defRPr>
            </a:lvl1pPr>
            <a:lvl2pPr marL="742950" indent="-285750">
              <a:defRPr sz="4000" b="1">
                <a:solidFill>
                  <a:srgbClr val="FFCC00"/>
                </a:solidFill>
                <a:latin typeface="Arial" charset="0"/>
              </a:defRPr>
            </a:lvl2pPr>
            <a:lvl3pPr marL="1143000" indent="-228600">
              <a:defRPr sz="4000" b="1">
                <a:solidFill>
                  <a:srgbClr val="FFCC00"/>
                </a:solidFill>
                <a:latin typeface="Arial" charset="0"/>
              </a:defRPr>
            </a:lvl3pPr>
            <a:lvl4pPr marL="1600200" indent="-228600">
              <a:defRPr sz="4000" b="1">
                <a:solidFill>
                  <a:srgbClr val="FFCC00"/>
                </a:solidFill>
                <a:latin typeface="Arial" charset="0"/>
              </a:defRPr>
            </a:lvl4pPr>
            <a:lvl5pPr marL="2057400" indent="-228600">
              <a:defRPr sz="4000" b="1">
                <a:solidFill>
                  <a:srgbClr val="FFCC00"/>
                </a:solidFill>
                <a:latin typeface="Arial" charset="0"/>
              </a:defRPr>
            </a:lvl5pPr>
            <a:lvl6pPr marL="2514600" indent="-228600" algn="ctr" eaLnBrk="0" fontAlgn="base" hangingPunct="0">
              <a:lnSpc>
                <a:spcPct val="80000"/>
              </a:lnSpc>
              <a:spcBef>
                <a:spcPct val="0"/>
              </a:spcBef>
              <a:spcAft>
                <a:spcPct val="0"/>
              </a:spcAft>
              <a:defRPr sz="4000" b="1">
                <a:solidFill>
                  <a:srgbClr val="FFCC00"/>
                </a:solidFill>
                <a:latin typeface="Arial" charset="0"/>
              </a:defRPr>
            </a:lvl6pPr>
            <a:lvl7pPr marL="2971800" indent="-228600" algn="ctr" eaLnBrk="0" fontAlgn="base" hangingPunct="0">
              <a:lnSpc>
                <a:spcPct val="80000"/>
              </a:lnSpc>
              <a:spcBef>
                <a:spcPct val="0"/>
              </a:spcBef>
              <a:spcAft>
                <a:spcPct val="0"/>
              </a:spcAft>
              <a:defRPr sz="4000" b="1">
                <a:solidFill>
                  <a:srgbClr val="FFCC00"/>
                </a:solidFill>
                <a:latin typeface="Arial" charset="0"/>
              </a:defRPr>
            </a:lvl7pPr>
            <a:lvl8pPr marL="3429000" indent="-228600" algn="ctr" eaLnBrk="0" fontAlgn="base" hangingPunct="0">
              <a:lnSpc>
                <a:spcPct val="80000"/>
              </a:lnSpc>
              <a:spcBef>
                <a:spcPct val="0"/>
              </a:spcBef>
              <a:spcAft>
                <a:spcPct val="0"/>
              </a:spcAft>
              <a:defRPr sz="4000" b="1">
                <a:solidFill>
                  <a:srgbClr val="FFCC00"/>
                </a:solidFill>
                <a:latin typeface="Arial" charset="0"/>
              </a:defRPr>
            </a:lvl8pPr>
            <a:lvl9pPr marL="3886200" indent="-228600" algn="ctr" eaLnBrk="0" fontAlgn="base" hangingPunct="0">
              <a:lnSpc>
                <a:spcPct val="80000"/>
              </a:lnSpc>
              <a:spcBef>
                <a:spcPct val="0"/>
              </a:spcBef>
              <a:spcAft>
                <a:spcPct val="0"/>
              </a:spcAft>
              <a:defRPr sz="4000" b="1">
                <a:solidFill>
                  <a:srgbClr val="FFCC00"/>
                </a:solidFill>
                <a:latin typeface="Arial" charset="0"/>
              </a:defRPr>
            </a:lvl9pPr>
          </a:lstStyle>
          <a:p>
            <a:fld id="{63BFA9E5-9E5C-4E8B-9FC6-D8AB9D33BA31}" type="slidenum">
              <a:rPr lang="en-US" altLang="en-US" sz="1200" b="0" smtClean="0">
                <a:solidFill>
                  <a:schemeClr val="tx1"/>
                </a:solidFill>
              </a:rPr>
              <a:pPr/>
              <a:t>22</a:t>
            </a:fld>
            <a:endParaRPr lang="en-US" altLang="en-US" sz="1200" b="0">
              <a:solidFill>
                <a:schemeClr val="tx1"/>
              </a:solidFill>
            </a:endParaRPr>
          </a:p>
        </p:txBody>
      </p:sp>
    </p:spTree>
    <p:extLst>
      <p:ext uri="{BB962C8B-B14F-4D97-AF65-F5344CB8AC3E}">
        <p14:creationId xmlns:p14="http://schemas.microsoft.com/office/powerpoint/2010/main" val="2513739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37207B6-8D38-4EE9-A1B4-BE4BBFA92D0A}" type="datetimeFigureOut">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3888516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7207B6-8D38-4EE9-A1B4-BE4BBFA92D0A}" type="datetimeFigureOut">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500360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7207B6-8D38-4EE9-A1B4-BE4BBFA92D0A}" type="datetimeFigureOut">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959FC4-6C6B-4011-AAB5-D4DF6D8B0B9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31111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7207B6-8D38-4EE9-A1B4-BE4BBFA92D0A}" type="datetimeFigureOut">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1074660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7207B6-8D38-4EE9-A1B4-BE4BBFA92D0A}" type="datetimeFigureOut">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959FC4-6C6B-4011-AAB5-D4DF6D8B0B98}"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18161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7207B6-8D38-4EE9-A1B4-BE4BBFA92D0A}" type="datetimeFigureOut">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678948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7207B6-8D38-4EE9-A1B4-BE4BBFA92D0A}" type="datetimeFigureOut">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3439903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7207B6-8D38-4EE9-A1B4-BE4BBFA92D0A}" type="datetimeFigureOut">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2431615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E83DE-95B9-4341-A822-8264E430068C}" type="datetimeFigureOut">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C531C0-90DB-4280-8A31-67F460420F9A}" type="slidenum">
              <a:rPr lang="en-US" smtClean="0"/>
              <a:t>‹#›</a:t>
            </a:fld>
            <a:endParaRPr lang="en-US"/>
          </a:p>
        </p:txBody>
      </p:sp>
    </p:spTree>
    <p:extLst>
      <p:ext uri="{BB962C8B-B14F-4D97-AF65-F5344CB8AC3E}">
        <p14:creationId xmlns:p14="http://schemas.microsoft.com/office/powerpoint/2010/main" val="388891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7207B6-8D38-4EE9-A1B4-BE4BBFA92D0A}" type="datetimeFigureOut">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3930931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7207B6-8D38-4EE9-A1B4-BE4BBFA92D0A}" type="datetimeFigureOut">
              <a:rPr lang="en-US" smtClean="0"/>
              <a:t>10/11/2018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1886550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7207B6-8D38-4EE9-A1B4-BE4BBFA92D0A}" type="datetimeFigureOut">
              <a:rPr lang="en-US" smtClean="0"/>
              <a:t>10/11/2018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1905585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7207B6-8D38-4EE9-A1B4-BE4BBFA92D0A}" type="datetimeFigureOut">
              <a:rPr lang="en-US" smtClean="0"/>
              <a:t>10/11/2018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133082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7207B6-8D38-4EE9-A1B4-BE4BBFA92D0A}" type="datetimeFigureOut">
              <a:rPr lang="en-US" smtClean="0"/>
              <a:t>10/11/2018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3095865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7207B6-8D38-4EE9-A1B4-BE4BBFA92D0A}" type="datetimeFigureOut">
              <a:rPr lang="en-US" smtClean="0"/>
              <a:t>10/11/2018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1910371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7207B6-8D38-4EE9-A1B4-BE4BBFA92D0A}" type="datetimeFigureOut">
              <a:rPr lang="en-US" smtClean="0"/>
              <a:t>10/11/2018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959FC4-6C6B-4011-AAB5-D4DF6D8B0B98}" type="slidenum">
              <a:rPr lang="en-US" smtClean="0"/>
              <a:t>‹#›</a:t>
            </a:fld>
            <a:endParaRPr lang="en-US"/>
          </a:p>
        </p:txBody>
      </p:sp>
    </p:spTree>
    <p:extLst>
      <p:ext uri="{BB962C8B-B14F-4D97-AF65-F5344CB8AC3E}">
        <p14:creationId xmlns:p14="http://schemas.microsoft.com/office/powerpoint/2010/main" val="3204581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959FC4-6C6B-4011-AAB5-D4DF6D8B0B98}" type="slidenum">
              <a:rPr lang="en-US" smtClean="0"/>
              <a:t>‹#›</a:t>
            </a:fld>
            <a:endParaRPr lang="en-US"/>
          </a:p>
        </p:txBody>
      </p:sp>
      <p:sp>
        <p:nvSpPr>
          <p:cNvPr id="5" name="Date Placeholder 4"/>
          <p:cNvSpPr>
            <a:spLocks noGrp="1"/>
          </p:cNvSpPr>
          <p:nvPr>
            <p:ph type="dt" sz="half" idx="10"/>
          </p:nvPr>
        </p:nvSpPr>
        <p:spPr/>
        <p:txBody>
          <a:bodyPr/>
          <a:lstStyle/>
          <a:p>
            <a:fld id="{937207B6-8D38-4EE9-A1B4-BE4BBFA92D0A}" type="datetimeFigureOut">
              <a:rPr lang="en-US" smtClean="0"/>
              <a:t>10/11/2018</a:t>
            </a:fld>
            <a:endParaRPr lang="en-US"/>
          </a:p>
        </p:txBody>
      </p:sp>
    </p:spTree>
    <p:extLst>
      <p:ext uri="{BB962C8B-B14F-4D97-AF65-F5344CB8AC3E}">
        <p14:creationId xmlns:p14="http://schemas.microsoft.com/office/powerpoint/2010/main" val="2171594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10/11/2018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
        <p:nvSpPr>
          <p:cNvPr id="18" name="Rectangle 28"/>
          <p:cNvSpPr/>
          <p:nvPr userDrawn="1"/>
        </p:nvSpPr>
        <p:spPr>
          <a:xfrm>
            <a:off x="10898730" y="-8467"/>
            <a:ext cx="128925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9"/>
          <p:cNvSpPr/>
          <p:nvPr userDrawn="1"/>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3486775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0467" y="490071"/>
            <a:ext cx="8700653" cy="3102198"/>
          </a:xfrm>
        </p:spPr>
        <p:txBody>
          <a:bodyPr/>
          <a:lstStyle/>
          <a:p>
            <a:r>
              <a:rPr lang="en-US" sz="4800" dirty="0"/>
              <a:t>The Science and Practice</a:t>
            </a:r>
            <a:br>
              <a:rPr lang="en-US" sz="4800" dirty="0"/>
            </a:br>
            <a:r>
              <a:rPr lang="en-US" sz="4800" dirty="0"/>
              <a:t>of Treating Patients with Pain and Opioid Use Disorders (OUD)</a:t>
            </a:r>
          </a:p>
        </p:txBody>
      </p:sp>
      <p:sp>
        <p:nvSpPr>
          <p:cNvPr id="3" name="Subtitle 2"/>
          <p:cNvSpPr>
            <a:spLocks noGrp="1"/>
          </p:cNvSpPr>
          <p:nvPr>
            <p:ph type="subTitle" idx="1"/>
          </p:nvPr>
        </p:nvSpPr>
        <p:spPr>
          <a:xfrm>
            <a:off x="880467" y="3592269"/>
            <a:ext cx="9162473" cy="1096899"/>
          </a:xfrm>
        </p:spPr>
        <p:txBody>
          <a:bodyPr>
            <a:noAutofit/>
          </a:bodyPr>
          <a:lstStyle/>
          <a:p>
            <a:pPr algn="l"/>
            <a:endParaRPr lang="en-US" sz="2400" dirty="0"/>
          </a:p>
          <a:p>
            <a:pPr algn="l"/>
            <a:r>
              <a:rPr lang="en-US" sz="2400" b="1" dirty="0">
                <a:solidFill>
                  <a:schemeClr val="tx1"/>
                </a:solidFill>
              </a:rPr>
              <a:t>Christina </a:t>
            </a:r>
            <a:r>
              <a:rPr lang="en-US" sz="2400" b="1" dirty="0" err="1">
                <a:solidFill>
                  <a:schemeClr val="tx1"/>
                </a:solidFill>
              </a:rPr>
              <a:t>Lasich</a:t>
            </a:r>
            <a:r>
              <a:rPr lang="en-US" sz="2400" b="1" dirty="0">
                <a:solidFill>
                  <a:schemeClr val="tx1"/>
                </a:solidFill>
              </a:rPr>
              <a:t>, MD </a:t>
            </a:r>
          </a:p>
          <a:p>
            <a:pPr algn="l"/>
            <a:r>
              <a:rPr lang="en-US" sz="2400" b="1" dirty="0">
                <a:solidFill>
                  <a:schemeClr val="tx1"/>
                </a:solidFill>
              </a:rPr>
              <a:t>Chief Medical Officer, Western Sierra Medical Clinic</a:t>
            </a:r>
          </a:p>
          <a:p>
            <a:pPr algn="l"/>
            <a:r>
              <a:rPr lang="en-US" sz="2400" b="1" dirty="0">
                <a:solidFill>
                  <a:schemeClr val="tx1"/>
                </a:solidFill>
              </a:rPr>
              <a:t>UCLA Integrated Substance Abuse Programs &amp; </a:t>
            </a:r>
          </a:p>
          <a:p>
            <a:pPr algn="l"/>
            <a:r>
              <a:rPr lang="en-US" sz="2400" b="1" dirty="0">
                <a:solidFill>
                  <a:schemeClr val="tx1"/>
                </a:solidFill>
              </a:rPr>
              <a:t>California Primary Care Association</a:t>
            </a:r>
          </a:p>
          <a:p>
            <a:pPr algn="l"/>
            <a:r>
              <a:rPr lang="en-US" sz="2400" b="1" dirty="0">
                <a:solidFill>
                  <a:schemeClr val="tx1"/>
                </a:solidFill>
              </a:rPr>
              <a:t>October 11, 2018</a:t>
            </a:r>
          </a:p>
        </p:txBody>
      </p:sp>
    </p:spTree>
    <p:extLst>
      <p:ext uri="{BB962C8B-B14F-4D97-AF65-F5344CB8AC3E}">
        <p14:creationId xmlns:p14="http://schemas.microsoft.com/office/powerpoint/2010/main" val="2587022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CCE7153-B2B2-4DC1-BEEF-CEF358931B9E}"/>
              </a:ext>
            </a:extLst>
          </p:cNvPr>
          <p:cNvSpPr>
            <a:spLocks noGrp="1"/>
          </p:cNvSpPr>
          <p:nvPr>
            <p:ph type="title"/>
          </p:nvPr>
        </p:nvSpPr>
        <p:spPr/>
        <p:txBody>
          <a:bodyPr/>
          <a:lstStyle/>
          <a:p>
            <a:r>
              <a:rPr lang="en-US" dirty="0" smtClean="0"/>
              <a:t>Opioid Overdose Deaths</a:t>
            </a:r>
            <a:endParaRPr lang="en-US" dirty="0"/>
          </a:p>
        </p:txBody>
      </p:sp>
      <p:sp>
        <p:nvSpPr>
          <p:cNvPr id="3" name="Content Placeholder 2">
            <a:extLst>
              <a:ext uri="{FF2B5EF4-FFF2-40B4-BE49-F238E27FC236}">
                <a16:creationId xmlns:a16="http://schemas.microsoft.com/office/drawing/2014/main" id="{9F8149B4-35AF-4E59-8C11-F14A0CF67B6B}"/>
              </a:ext>
            </a:extLst>
          </p:cNvPr>
          <p:cNvSpPr>
            <a:spLocks noGrp="1"/>
          </p:cNvSpPr>
          <p:nvPr>
            <p:ph idx="1"/>
          </p:nvPr>
        </p:nvSpPr>
        <p:spPr/>
        <p:txBody>
          <a:bodyPr/>
          <a:lstStyle/>
          <a:p>
            <a:r>
              <a:rPr lang="en-US" sz="4400" dirty="0">
                <a:solidFill>
                  <a:prstClr val="black"/>
                </a:solidFill>
                <a:latin typeface="Arial Black" panose="020B0A04020102020204" pitchFamily="34" charset="0"/>
                <a:ea typeface="+mj-ea"/>
                <a:cs typeface="+mj-cs"/>
              </a:rPr>
              <a:t>Now we are seeing </a:t>
            </a:r>
            <a:br>
              <a:rPr lang="en-US" sz="4400" dirty="0">
                <a:solidFill>
                  <a:prstClr val="black"/>
                </a:solidFill>
                <a:latin typeface="Arial Black" panose="020B0A04020102020204" pitchFamily="34" charset="0"/>
                <a:ea typeface="+mj-ea"/>
                <a:cs typeface="+mj-cs"/>
              </a:rPr>
            </a:br>
            <a:r>
              <a:rPr lang="en-US" sz="4400" dirty="0">
                <a:solidFill>
                  <a:prstClr val="black"/>
                </a:solidFill>
                <a:latin typeface="Arial Black" panose="020B0A04020102020204" pitchFamily="34" charset="0"/>
                <a:ea typeface="+mj-ea"/>
                <a:cs typeface="+mj-cs"/>
              </a:rPr>
              <a:t>an exponential increase in opioid overdose deaths from 2000 to 2015</a:t>
            </a:r>
            <a:endParaRPr lang="en-US" dirty="0"/>
          </a:p>
        </p:txBody>
      </p:sp>
    </p:spTree>
    <p:extLst>
      <p:ext uri="{BB962C8B-B14F-4D97-AF65-F5344CB8AC3E}">
        <p14:creationId xmlns:p14="http://schemas.microsoft.com/office/powerpoint/2010/main" val="1711298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title"/>
          </p:nvPr>
        </p:nvSpPr>
        <p:spPr/>
        <p:txBody>
          <a:bodyPr/>
          <a:lstStyle/>
          <a:p>
            <a:r>
              <a:rPr lang="en-US" dirty="0" smtClean="0"/>
              <a:t>National Overdose Deaths</a:t>
            </a:r>
            <a:endParaRPr lang="en-US" dirty="0"/>
          </a:p>
        </p:txBody>
      </p:sp>
      <p:pic>
        <p:nvPicPr>
          <p:cNvPr id="2" name="Picture 1" descr="National Institute on Drug Abuse bar graph &quot;National Overdose Deaths&quot;&#10;&#10;Number of deaths from Opioid Drugs by year from 2002 to 2015.&#10;&#10;Bar graph representing total number of deaths with orange and yellow lines showing the male and female deaths, respectively.&#10;&#10;Total opioid related deaths have increased steadily and sharply increased from 2012-2015.  Female opioid related deaths have increased slowly but steadily.  Male  opioid related deaths sharply increased from 2012-2015.&#10;&#10;Source: National Center for Health Statistics, CDC Wond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025973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Chronic pain and overdose deaths</a:t>
            </a:r>
            <a:endParaRPr lang="en-US" dirty="0"/>
          </a:p>
        </p:txBody>
      </p:sp>
      <p:sp>
        <p:nvSpPr>
          <p:cNvPr id="3" name="Content Placeholder 2"/>
          <p:cNvSpPr>
            <a:spLocks noGrp="1"/>
          </p:cNvSpPr>
          <p:nvPr>
            <p:ph idx="1"/>
          </p:nvPr>
        </p:nvSpPr>
        <p:spPr/>
        <p:txBody>
          <a:bodyPr/>
          <a:lstStyle/>
          <a:p>
            <a:r>
              <a:rPr lang="en-US" sz="4000" dirty="0">
                <a:solidFill>
                  <a:prstClr val="black"/>
                </a:solidFill>
                <a:latin typeface="Arial Black" panose="020B0A04020102020204" pitchFamily="34" charset="0"/>
                <a:ea typeface="+mj-ea"/>
                <a:cs typeface="+mj-cs"/>
              </a:rPr>
              <a:t>How do we stop </a:t>
            </a:r>
            <a:r>
              <a:rPr lang="en-US" sz="4000" dirty="0">
                <a:solidFill>
                  <a:srgbClr val="FF0000"/>
                </a:solidFill>
                <a:latin typeface="Arial Black" panose="020B0A04020102020204" pitchFamily="34" charset="0"/>
                <a:ea typeface="+mj-ea"/>
                <a:cs typeface="+mj-cs"/>
              </a:rPr>
              <a:t>both</a:t>
            </a:r>
            <a:r>
              <a:rPr lang="en-US" sz="4000" dirty="0">
                <a:solidFill>
                  <a:prstClr val="black"/>
                </a:solidFill>
                <a:latin typeface="Arial Black" panose="020B0A04020102020204" pitchFamily="34" charset="0"/>
                <a:ea typeface="+mj-ea"/>
                <a:cs typeface="+mj-cs"/>
              </a:rPr>
              <a:t> the epidemic of chronic pain and opioid-overdose deaths?</a:t>
            </a:r>
            <a:endParaRPr lang="en-US" dirty="0"/>
          </a:p>
        </p:txBody>
      </p:sp>
    </p:spTree>
    <p:extLst>
      <p:ext uri="{BB962C8B-B14F-4D97-AF65-F5344CB8AC3E}">
        <p14:creationId xmlns:p14="http://schemas.microsoft.com/office/powerpoint/2010/main" val="3663071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panose="020B0A04020102020204" pitchFamily="34" charset="0"/>
              </a:rPr>
              <a:t>Case of Opioid PLUS Benzodiazepine Dependency</a:t>
            </a:r>
            <a:endParaRPr lang="en-US" dirty="0"/>
          </a:p>
        </p:txBody>
      </p:sp>
      <p:sp>
        <p:nvSpPr>
          <p:cNvPr id="3" name="Content Placeholder 2"/>
          <p:cNvSpPr>
            <a:spLocks noGrp="1"/>
          </p:cNvSpPr>
          <p:nvPr>
            <p:ph idx="1"/>
          </p:nvPr>
        </p:nvSpPr>
        <p:spPr/>
        <p:txBody>
          <a:bodyPr/>
          <a:lstStyle/>
          <a:p>
            <a:r>
              <a:rPr lang="en-US" dirty="0"/>
              <a:t>53 year old woman with lumbar pain following lumbar discectomy with laminectomy presents to you because of worsening pain and to establish care.  She is currently taking hydrocodone/APAP 10/325 tablet every 4 hours (6/day) and has been taking it for over 5 years.  Two years ago she began taking alprazolam 0.5mg three times per day for anxiety as prescribed by previous primary provider.  She is also using zolpidem 10mg at bedtime.  Her CURES report shows that hydrocodone is frequently filled a week early.  Her urine drug test is consistent accept for positive test result for oxazepam.  When questioned, she admits to using a friends diazepam when she ran short of her medications. Her pain has been a 9/10 lately and she is feeling depressed. </a:t>
            </a:r>
          </a:p>
          <a:p>
            <a:endParaRPr lang="en-US" dirty="0"/>
          </a:p>
        </p:txBody>
      </p:sp>
    </p:spTree>
    <p:extLst>
      <p:ext uri="{BB962C8B-B14F-4D97-AF65-F5344CB8AC3E}">
        <p14:creationId xmlns:p14="http://schemas.microsoft.com/office/powerpoint/2010/main" val="2104008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support an opioid taper in someone that has chronic pain?</a:t>
            </a:r>
          </a:p>
        </p:txBody>
      </p:sp>
      <p:sp>
        <p:nvSpPr>
          <p:cNvPr id="3" name="Content Placeholder 2"/>
          <p:cNvSpPr>
            <a:spLocks noGrp="1"/>
          </p:cNvSpPr>
          <p:nvPr>
            <p:ph idx="1"/>
          </p:nvPr>
        </p:nvSpPr>
        <p:spPr/>
        <p:txBody>
          <a:bodyPr/>
          <a:lstStyle/>
          <a:p>
            <a:pPr marL="0" indent="0">
              <a:buNone/>
            </a:pPr>
            <a:r>
              <a:rPr lang="en-US" sz="3600" dirty="0">
                <a:latin typeface="Arial Black" panose="020B0A04020102020204" pitchFamily="34" charset="0"/>
              </a:rPr>
              <a:t>Without:</a:t>
            </a:r>
          </a:p>
          <a:p>
            <a:pPr lvl="1"/>
            <a:r>
              <a:rPr lang="en-US" sz="3600" dirty="0">
                <a:latin typeface="Arial Black" panose="020B0A04020102020204" pitchFamily="34" charset="0"/>
              </a:rPr>
              <a:t>Losing Function</a:t>
            </a:r>
          </a:p>
          <a:p>
            <a:pPr lvl="1"/>
            <a:r>
              <a:rPr lang="en-US" sz="3600" dirty="0">
                <a:latin typeface="Arial Black" panose="020B0A04020102020204" pitchFamily="34" charset="0"/>
              </a:rPr>
              <a:t>Losing the Therapeutic Alliance</a:t>
            </a:r>
          </a:p>
          <a:p>
            <a:pPr lvl="1"/>
            <a:r>
              <a:rPr lang="en-US" sz="3600" dirty="0">
                <a:latin typeface="Arial Black" panose="020B0A04020102020204" pitchFamily="34" charset="0"/>
              </a:rPr>
              <a:t>Losing Hope</a:t>
            </a:r>
          </a:p>
          <a:p>
            <a:endParaRPr lang="en-US" dirty="0"/>
          </a:p>
        </p:txBody>
      </p:sp>
    </p:spTree>
    <p:extLst>
      <p:ext uri="{BB962C8B-B14F-4D97-AF65-F5344CB8AC3E}">
        <p14:creationId xmlns:p14="http://schemas.microsoft.com/office/powerpoint/2010/main" val="2631292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Ask for an </a:t>
            </a:r>
            <a:r>
              <a:rPr lang="en-US" dirty="0">
                <a:solidFill>
                  <a:srgbClr val="FF0000"/>
                </a:solidFill>
              </a:rPr>
              <a:t>ENCORE</a:t>
            </a:r>
            <a:r>
              <a:rPr lang="en-US" dirty="0"/>
              <a:t> and bring alternatives to opioids back into the practice of medicine</a:t>
            </a:r>
          </a:p>
        </p:txBody>
      </p:sp>
      <p:sp>
        <p:nvSpPr>
          <p:cNvPr id="3" name="Content Placeholder 2"/>
          <p:cNvSpPr>
            <a:spLocks noGrp="1"/>
          </p:cNvSpPr>
          <p:nvPr>
            <p:ph idx="1"/>
          </p:nvPr>
        </p:nvSpPr>
        <p:spPr/>
        <p:txBody>
          <a:bodyPr/>
          <a:lstStyle/>
          <a:p>
            <a:pPr marL="0" lvl="0" indent="0" defTabSz="914400">
              <a:lnSpc>
                <a:spcPct val="90000"/>
              </a:lnSpc>
              <a:buClrTx/>
              <a:buSzTx/>
              <a:buNone/>
            </a:pPr>
            <a:r>
              <a:rPr lang="en-US" sz="2800" b="1" dirty="0">
                <a:solidFill>
                  <a:srgbClr val="FF0000"/>
                </a:solidFill>
                <a:latin typeface="Arial Black" panose="020B0A04020102020204" pitchFamily="34" charset="0"/>
              </a:rPr>
              <a:t>E</a:t>
            </a:r>
            <a:r>
              <a:rPr lang="en-US" sz="2800" dirty="0">
                <a:solidFill>
                  <a:prstClr val="black"/>
                </a:solidFill>
                <a:latin typeface="Arial Black" panose="020B0A04020102020204" pitchFamily="34" charset="0"/>
              </a:rPr>
              <a:t>valuate the Pain</a:t>
            </a:r>
          </a:p>
          <a:p>
            <a:pPr marL="0" lvl="0" indent="0" defTabSz="914400">
              <a:lnSpc>
                <a:spcPct val="90000"/>
              </a:lnSpc>
              <a:buClrTx/>
              <a:buSzTx/>
              <a:buNone/>
            </a:pPr>
            <a:r>
              <a:rPr lang="en-US" sz="2800" dirty="0">
                <a:solidFill>
                  <a:srgbClr val="FF0000"/>
                </a:solidFill>
                <a:latin typeface="Arial Black" panose="020B0A04020102020204" pitchFamily="34" charset="0"/>
              </a:rPr>
              <a:t>N</a:t>
            </a:r>
            <a:r>
              <a:rPr lang="en-US" sz="2800" dirty="0">
                <a:solidFill>
                  <a:prstClr val="black"/>
                </a:solidFill>
                <a:latin typeface="Arial Black" panose="020B0A04020102020204" pitchFamily="34" charset="0"/>
              </a:rPr>
              <a:t>eutralize the Nervous System</a:t>
            </a:r>
          </a:p>
          <a:p>
            <a:pPr marL="0" lvl="0" indent="0" defTabSz="914400">
              <a:lnSpc>
                <a:spcPct val="90000"/>
              </a:lnSpc>
              <a:buClrTx/>
              <a:buSzTx/>
              <a:buNone/>
            </a:pPr>
            <a:r>
              <a:rPr lang="en-US" sz="2800" dirty="0">
                <a:solidFill>
                  <a:srgbClr val="FF0000"/>
                </a:solidFill>
                <a:latin typeface="Arial Black" panose="020B0A04020102020204" pitchFamily="34" charset="0"/>
              </a:rPr>
              <a:t>C</a:t>
            </a:r>
            <a:r>
              <a:rPr lang="en-US" sz="2800" dirty="0">
                <a:solidFill>
                  <a:prstClr val="black"/>
                </a:solidFill>
                <a:latin typeface="Arial Black" panose="020B0A04020102020204" pitchFamily="34" charset="0"/>
              </a:rPr>
              <a:t>ore Strengthening</a:t>
            </a:r>
          </a:p>
          <a:p>
            <a:pPr marL="0" lvl="0" indent="0" defTabSz="914400">
              <a:lnSpc>
                <a:spcPct val="90000"/>
              </a:lnSpc>
              <a:buClrTx/>
              <a:buSzTx/>
              <a:buNone/>
            </a:pPr>
            <a:r>
              <a:rPr lang="en-US" sz="2800" dirty="0">
                <a:solidFill>
                  <a:srgbClr val="FF0000"/>
                </a:solidFill>
                <a:latin typeface="Arial Black" panose="020B0A04020102020204" pitchFamily="34" charset="0"/>
              </a:rPr>
              <a:t>O</a:t>
            </a:r>
            <a:r>
              <a:rPr lang="en-US" sz="2800" dirty="0">
                <a:solidFill>
                  <a:prstClr val="black"/>
                </a:solidFill>
                <a:latin typeface="Arial Black" panose="020B0A04020102020204" pitchFamily="34" charset="0"/>
              </a:rPr>
              <a:t>pen a Conversation</a:t>
            </a:r>
          </a:p>
          <a:p>
            <a:pPr marL="0" lvl="0" indent="0" defTabSz="914400">
              <a:lnSpc>
                <a:spcPct val="90000"/>
              </a:lnSpc>
              <a:buClrTx/>
              <a:buSzTx/>
              <a:buNone/>
            </a:pPr>
            <a:r>
              <a:rPr lang="en-US" sz="2800" dirty="0">
                <a:solidFill>
                  <a:srgbClr val="FF0000"/>
                </a:solidFill>
                <a:latin typeface="Arial Black" panose="020B0A04020102020204" pitchFamily="34" charset="0"/>
              </a:rPr>
              <a:t>R</a:t>
            </a:r>
            <a:r>
              <a:rPr lang="en-US" sz="2800" dirty="0">
                <a:solidFill>
                  <a:prstClr val="black"/>
                </a:solidFill>
                <a:latin typeface="Arial Black" panose="020B0A04020102020204" pitchFamily="34" charset="0"/>
              </a:rPr>
              <a:t>estore Health</a:t>
            </a:r>
          </a:p>
          <a:p>
            <a:pPr marL="0" lvl="0" indent="0" defTabSz="914400">
              <a:lnSpc>
                <a:spcPct val="90000"/>
              </a:lnSpc>
              <a:buClrTx/>
              <a:buSzTx/>
              <a:buNone/>
            </a:pPr>
            <a:r>
              <a:rPr lang="en-US" sz="2800" dirty="0">
                <a:solidFill>
                  <a:srgbClr val="FF0000"/>
                </a:solidFill>
                <a:latin typeface="Arial Black" panose="020B0A04020102020204" pitchFamily="34" charset="0"/>
              </a:rPr>
              <a:t>E</a:t>
            </a:r>
            <a:r>
              <a:rPr lang="en-US" sz="2800" dirty="0">
                <a:solidFill>
                  <a:prstClr val="black"/>
                </a:solidFill>
                <a:latin typeface="Arial Black" panose="020B0A04020102020204" pitchFamily="34" charset="0"/>
              </a:rPr>
              <a:t>ase Suffering</a:t>
            </a:r>
            <a:endParaRPr lang="en-US" sz="2800" dirty="0">
              <a:solidFill>
                <a:prstClr val="black"/>
              </a:solidFill>
              <a:latin typeface="Calibri" panose="020F0502020204030204"/>
            </a:endParaRPr>
          </a:p>
          <a:p>
            <a:endParaRPr lang="en-US" dirty="0"/>
          </a:p>
        </p:txBody>
      </p:sp>
    </p:spTree>
    <p:extLst>
      <p:ext uri="{BB962C8B-B14F-4D97-AF65-F5344CB8AC3E}">
        <p14:creationId xmlns:p14="http://schemas.microsoft.com/office/powerpoint/2010/main" val="131638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Arial Black" panose="020B0A04020102020204" pitchFamily="34" charset="0"/>
              </a:rPr>
              <a:t>E</a:t>
            </a:r>
            <a:r>
              <a:rPr lang="en-US" b="1" dirty="0">
                <a:latin typeface="Arial Black" panose="020B0A04020102020204" pitchFamily="34" charset="0"/>
              </a:rPr>
              <a:t>NCORE</a:t>
            </a:r>
            <a:r>
              <a:rPr lang="en-US" dirty="0">
                <a:latin typeface="Arial Black" panose="020B0A04020102020204" pitchFamily="34" charset="0"/>
              </a:rPr>
              <a:t>: Evaluate Pain</a:t>
            </a:r>
            <a:endParaRPr lang="en-US" dirty="0"/>
          </a:p>
        </p:txBody>
      </p:sp>
      <p:sp>
        <p:nvSpPr>
          <p:cNvPr id="3" name="Content Placeholder 2"/>
          <p:cNvSpPr>
            <a:spLocks noGrp="1"/>
          </p:cNvSpPr>
          <p:nvPr>
            <p:ph idx="1"/>
          </p:nvPr>
        </p:nvSpPr>
        <p:spPr/>
        <p:txBody>
          <a:bodyPr/>
          <a:lstStyle/>
          <a:p>
            <a:r>
              <a:rPr lang="en-US" sz="2400" dirty="0">
                <a:latin typeface="Arial Black" panose="020B0A04020102020204" pitchFamily="34" charset="0"/>
              </a:rPr>
              <a:t>What does the pain feel like?</a:t>
            </a:r>
          </a:p>
          <a:p>
            <a:r>
              <a:rPr lang="en-US" sz="2400" dirty="0">
                <a:latin typeface="Arial Black" panose="020B0A04020102020204" pitchFamily="34" charset="0"/>
              </a:rPr>
              <a:t>What makes it worse?</a:t>
            </a:r>
          </a:p>
          <a:p>
            <a:r>
              <a:rPr lang="en-US" sz="2400" dirty="0">
                <a:latin typeface="Arial Black" panose="020B0A04020102020204" pitchFamily="34" charset="0"/>
              </a:rPr>
              <a:t>What makes it better?</a:t>
            </a:r>
          </a:p>
          <a:p>
            <a:r>
              <a:rPr lang="en-US" sz="2400" dirty="0">
                <a:latin typeface="Arial Black" panose="020B0A04020102020204" pitchFamily="34" charset="0"/>
              </a:rPr>
              <a:t>Are there any other abnormal sensations?</a:t>
            </a:r>
          </a:p>
          <a:p>
            <a:r>
              <a:rPr lang="en-US" sz="2400" dirty="0">
                <a:latin typeface="Arial Black" panose="020B0A04020102020204" pitchFamily="34" charset="0"/>
              </a:rPr>
              <a:t>Is there a time of day when the pain is worse?</a:t>
            </a:r>
          </a:p>
          <a:p>
            <a:r>
              <a:rPr lang="en-US" sz="2400" dirty="0">
                <a:latin typeface="Arial Black" panose="020B0A04020102020204" pitchFamily="34" charset="0"/>
              </a:rPr>
              <a:t>Physical exam!!</a:t>
            </a:r>
          </a:p>
          <a:p>
            <a:endParaRPr lang="en-US" dirty="0"/>
          </a:p>
        </p:txBody>
      </p:sp>
    </p:spTree>
    <p:extLst>
      <p:ext uri="{BB962C8B-B14F-4D97-AF65-F5344CB8AC3E}">
        <p14:creationId xmlns:p14="http://schemas.microsoft.com/office/powerpoint/2010/main" val="4080344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panose="020B0A04020102020204" pitchFamily="34" charset="0"/>
              </a:rPr>
              <a:t>Mechanical Pain</a:t>
            </a:r>
            <a:endParaRPr lang="en-US" dirty="0"/>
          </a:p>
        </p:txBody>
      </p:sp>
      <p:sp>
        <p:nvSpPr>
          <p:cNvPr id="3" name="Content Placeholder 2"/>
          <p:cNvSpPr>
            <a:spLocks noGrp="1"/>
          </p:cNvSpPr>
          <p:nvPr>
            <p:ph idx="1"/>
          </p:nvPr>
        </p:nvSpPr>
        <p:spPr/>
        <p:txBody>
          <a:bodyPr>
            <a:normAutofit fontScale="85000" lnSpcReduction="10000"/>
          </a:bodyPr>
          <a:lstStyle/>
          <a:p>
            <a:pPr marL="0" indent="0" algn="ctr">
              <a:buNone/>
            </a:pPr>
            <a:r>
              <a:rPr lang="en-US" sz="3200" dirty="0">
                <a:latin typeface="Arial Black" panose="020B0A04020102020204" pitchFamily="34" charset="0"/>
              </a:rPr>
              <a:t>Positional, Activity or Functional Dependent Pain</a:t>
            </a:r>
          </a:p>
          <a:p>
            <a:pPr lvl="1"/>
            <a:endParaRPr lang="en-US" sz="2800" dirty="0">
              <a:latin typeface="Arial Black" panose="020B0A04020102020204" pitchFamily="34" charset="0"/>
            </a:endParaRPr>
          </a:p>
          <a:p>
            <a:pPr lvl="1"/>
            <a:r>
              <a:rPr lang="en-US" sz="2800" dirty="0">
                <a:latin typeface="Arial Black" panose="020B0A04020102020204" pitchFamily="34" charset="0"/>
              </a:rPr>
              <a:t>Examples include: spinal stenosis, neck pain, shoulder tendonitis, knee or hip arthritis</a:t>
            </a:r>
          </a:p>
          <a:p>
            <a:pPr lvl="1"/>
            <a:endParaRPr lang="en-US" dirty="0">
              <a:latin typeface="Arial Black" panose="020B0A04020102020204" pitchFamily="34" charset="0"/>
            </a:endParaRPr>
          </a:p>
          <a:p>
            <a:pPr lvl="1"/>
            <a:r>
              <a:rPr lang="en-US" sz="2800" dirty="0">
                <a:latin typeface="Arial Black" panose="020B0A04020102020204" pitchFamily="34" charset="0"/>
              </a:rPr>
              <a:t>Solutions include: zero gravity chair, assistive devices, improve the wake and sleep posture, and improve the body </a:t>
            </a:r>
            <a:r>
              <a:rPr lang="en-US" sz="2800" u="sng" dirty="0">
                <a:latin typeface="Arial Black" panose="020B0A04020102020204" pitchFamily="34" charset="0"/>
              </a:rPr>
              <a:t>mechanics</a:t>
            </a:r>
            <a:endParaRPr lang="en-US" sz="2800" dirty="0">
              <a:latin typeface="Arial Black" panose="020B0A04020102020204" pitchFamily="34" charset="0"/>
            </a:endParaRPr>
          </a:p>
          <a:p>
            <a:endParaRPr lang="en-US" dirty="0"/>
          </a:p>
        </p:txBody>
      </p:sp>
    </p:spTree>
    <p:extLst>
      <p:ext uri="{BB962C8B-B14F-4D97-AF65-F5344CB8AC3E}">
        <p14:creationId xmlns:p14="http://schemas.microsoft.com/office/powerpoint/2010/main" val="3890318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Man in chair</a:t>
            </a:r>
            <a:endParaRPr lang="en-US" dirty="0"/>
          </a:p>
        </p:txBody>
      </p:sp>
      <p:pic>
        <p:nvPicPr>
          <p:cNvPr id="4" name="Picture 3" descr="man relaxing in reclining chair">
            <a:extLst>
              <a:ext uri="{FF2B5EF4-FFF2-40B4-BE49-F238E27FC236}">
                <a16:creationId xmlns:a16="http://schemas.microsoft.com/office/drawing/2014/main" id="{9418A0D8-6CBD-49D8-853E-DD40D3D33E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2070" y="-182880"/>
            <a:ext cx="7583648" cy="6857999"/>
          </a:xfrm>
          <a:prstGeom prst="rect">
            <a:avLst/>
          </a:prstGeom>
        </p:spPr>
      </p:pic>
    </p:spTree>
    <p:extLst>
      <p:ext uri="{BB962C8B-B14F-4D97-AF65-F5344CB8AC3E}">
        <p14:creationId xmlns:p14="http://schemas.microsoft.com/office/powerpoint/2010/main" val="2037799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Black" panose="020B0A04020102020204" pitchFamily="34" charset="0"/>
              </a:rPr>
              <a:t>Case of Opioid PLUS Benzodiazepine </a:t>
            </a:r>
            <a:r>
              <a:rPr lang="en-US" dirty="0" smtClean="0">
                <a:latin typeface="Arial Black" panose="020B0A04020102020204" pitchFamily="34" charset="0"/>
              </a:rPr>
              <a:t>Dependency Pt. 1</a:t>
            </a:r>
            <a:endParaRPr lang="en-US" dirty="0"/>
          </a:p>
        </p:txBody>
      </p:sp>
      <p:sp>
        <p:nvSpPr>
          <p:cNvPr id="3" name="Content Placeholder 2"/>
          <p:cNvSpPr>
            <a:spLocks noGrp="1"/>
          </p:cNvSpPr>
          <p:nvPr>
            <p:ph idx="1"/>
          </p:nvPr>
        </p:nvSpPr>
        <p:spPr/>
        <p:txBody>
          <a:bodyPr/>
          <a:lstStyle/>
          <a:p>
            <a:r>
              <a:rPr lang="en-US" dirty="0"/>
              <a:t>53 year old woman with lumbar pain following lumbar discectomy with laminectomy presents to you because of worsening pain and to establish care.  She is currently taking hydrocodone/APAP 10/325 tablet every 4 hours (6/day) and has been taking it for over 5 years.  Two years ago she began taking alprazolam 0.5mg three times per day for anxiety as prescribed by previous primary provider.  She is also using zolpidem 10mg at bedtime.  Her CURES report shows that hydrocodone is frequently filled a week early.  Her urine drug test is consistent accept for positive test result for oxazepam.  When questioned, she admits to using a friends diazepam when she ran short of her medications. Her pain has been a 9/10 lately and she is feeling depressed. </a:t>
            </a:r>
          </a:p>
          <a:p>
            <a:endParaRPr lang="en-US" dirty="0"/>
          </a:p>
        </p:txBody>
      </p:sp>
    </p:spTree>
    <p:extLst>
      <p:ext uri="{BB962C8B-B14F-4D97-AF65-F5344CB8AC3E}">
        <p14:creationId xmlns:p14="http://schemas.microsoft.com/office/powerpoint/2010/main" val="1028823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400" dirty="0">
                <a:solidFill>
                  <a:srgbClr val="FF0000"/>
                </a:solidFill>
              </a:rPr>
              <a:t>ENCORE</a:t>
            </a:r>
            <a:r>
              <a:rPr lang="en-US" sz="4400" dirty="0"/>
              <a:t>: The Treatment of Pain and Opioid Use Disorder </a:t>
            </a:r>
          </a:p>
        </p:txBody>
      </p:sp>
      <p:pic>
        <p:nvPicPr>
          <p:cNvPr id="4" name="Content Placeholder 3" descr="Evaluate the Pain&#10;Neutralize the Nervous System&#10;Core Strengthening&#10;Open a Conversation&#10;Restore Health&#10;Ease Suffering">
            <a:extLst>
              <a:ext uri="{FF2B5EF4-FFF2-40B4-BE49-F238E27FC236}">
                <a16:creationId xmlns:a16="http://schemas.microsoft.com/office/drawing/2014/main" id="{B6AE6DFD-D766-4CFF-99E1-EE9841E458A8}"/>
              </a:ext>
            </a:extLst>
          </p:cNvPr>
          <p:cNvPicPr>
            <a:picLocks noGrp="1" noChangeAspect="1"/>
          </p:cNvPicPr>
          <p:nvPr>
            <p:ph idx="1"/>
          </p:nvPr>
        </p:nvPicPr>
        <p:blipFill>
          <a:blip r:embed="rId2"/>
          <a:stretch>
            <a:fillRect/>
          </a:stretch>
        </p:blipFill>
        <p:spPr>
          <a:xfrm>
            <a:off x="2667069" y="2642028"/>
            <a:ext cx="6456224" cy="3304318"/>
          </a:xfrm>
          <a:prstGeom prst="rect">
            <a:avLst/>
          </a:prstGeom>
        </p:spPr>
      </p:pic>
    </p:spTree>
    <p:extLst>
      <p:ext uri="{BB962C8B-B14F-4D97-AF65-F5344CB8AC3E}">
        <p14:creationId xmlns:p14="http://schemas.microsoft.com/office/powerpoint/2010/main" val="2784197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panose="020B0A04020102020204" pitchFamily="34" charset="0"/>
              </a:rPr>
              <a:t>Neuropathic Pain</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sz="3200" dirty="0">
                <a:latin typeface="Arial Black" panose="020B0A04020102020204" pitchFamily="34" charset="0"/>
              </a:rPr>
              <a:t>Pain that is driven by a sensitive “alarm system”, the peripheral or central nervous system</a:t>
            </a:r>
          </a:p>
          <a:p>
            <a:pPr marL="0" indent="0">
              <a:buNone/>
            </a:pPr>
            <a:endParaRPr lang="en-US" sz="3200" dirty="0">
              <a:latin typeface="Arial Black" panose="020B0A04020102020204" pitchFamily="34" charset="0"/>
            </a:endParaRPr>
          </a:p>
          <a:p>
            <a:pPr lvl="1"/>
            <a:r>
              <a:rPr lang="en-US" sz="2800" dirty="0">
                <a:latin typeface="Arial Black" panose="020B0A04020102020204" pitchFamily="34" charset="0"/>
              </a:rPr>
              <a:t>Examples include: neuropathy, radiculitis, complex regional pain syndrome, fibromyalgia, AND </a:t>
            </a:r>
            <a:r>
              <a:rPr lang="en-US" sz="2800" dirty="0">
                <a:solidFill>
                  <a:srgbClr val="FF0000"/>
                </a:solidFill>
                <a:latin typeface="Arial Black" panose="020B0A04020102020204" pitchFamily="34" charset="0"/>
              </a:rPr>
              <a:t>Opioid-Induced Hyperalgesia</a:t>
            </a:r>
          </a:p>
          <a:p>
            <a:pPr lvl="1"/>
            <a:endParaRPr lang="en-US" dirty="0">
              <a:latin typeface="Arial Black" panose="020B0A04020102020204" pitchFamily="34" charset="0"/>
            </a:endParaRPr>
          </a:p>
          <a:p>
            <a:pPr lvl="1"/>
            <a:r>
              <a:rPr lang="en-US" sz="2800" dirty="0">
                <a:latin typeface="Arial Black" panose="020B0A04020102020204" pitchFamily="34" charset="0"/>
              </a:rPr>
              <a:t>Solution is to desensitize the nervous system or in other words,  “reset the alarm”, “calm the nerves down”…</a:t>
            </a:r>
          </a:p>
          <a:p>
            <a:endParaRPr lang="en-US" dirty="0"/>
          </a:p>
        </p:txBody>
      </p:sp>
    </p:spTree>
    <p:extLst>
      <p:ext uri="{BB962C8B-B14F-4D97-AF65-F5344CB8AC3E}">
        <p14:creationId xmlns:p14="http://schemas.microsoft.com/office/powerpoint/2010/main" val="3042132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Black" panose="020B0A04020102020204" pitchFamily="34" charset="0"/>
              </a:rPr>
              <a:t>E</a:t>
            </a:r>
            <a:r>
              <a:rPr lang="en-US" b="1" dirty="0">
                <a:solidFill>
                  <a:srgbClr val="FF0000"/>
                </a:solidFill>
                <a:latin typeface="Arial Black" panose="020B0A04020102020204" pitchFamily="34" charset="0"/>
              </a:rPr>
              <a:t>N</a:t>
            </a:r>
            <a:r>
              <a:rPr lang="en-US" b="1" dirty="0">
                <a:latin typeface="Arial Black" panose="020B0A04020102020204" pitchFamily="34" charset="0"/>
              </a:rPr>
              <a:t>CORE</a:t>
            </a:r>
            <a:r>
              <a:rPr lang="en-US" dirty="0">
                <a:latin typeface="Arial Black" panose="020B0A04020102020204" pitchFamily="34" charset="0"/>
              </a:rPr>
              <a:t>: Neutralize the Nervous System</a:t>
            </a:r>
            <a:endParaRPr lang="en-US" dirty="0"/>
          </a:p>
        </p:txBody>
      </p:sp>
      <p:sp>
        <p:nvSpPr>
          <p:cNvPr id="3" name="Content Placeholder 2"/>
          <p:cNvSpPr>
            <a:spLocks noGrp="1"/>
          </p:cNvSpPr>
          <p:nvPr>
            <p:ph idx="1"/>
          </p:nvPr>
        </p:nvSpPr>
        <p:spPr/>
        <p:txBody>
          <a:bodyPr>
            <a:normAutofit fontScale="85000" lnSpcReduction="20000"/>
          </a:bodyPr>
          <a:lstStyle/>
          <a:p>
            <a:r>
              <a:rPr lang="en-US" sz="3200" dirty="0">
                <a:latin typeface="Arial Black" panose="020B0A04020102020204" pitchFamily="34" charset="0"/>
              </a:rPr>
              <a:t>The </a:t>
            </a:r>
            <a:r>
              <a:rPr lang="en-US" sz="3200" dirty="0">
                <a:solidFill>
                  <a:srgbClr val="FF0000"/>
                </a:solidFill>
                <a:latin typeface="Arial Black" panose="020B0A04020102020204" pitchFamily="34" charset="0"/>
              </a:rPr>
              <a:t>N</a:t>
            </a:r>
            <a:r>
              <a:rPr lang="en-US" sz="3200" dirty="0">
                <a:latin typeface="Arial Black" panose="020B0A04020102020204" pitchFamily="34" charset="0"/>
              </a:rPr>
              <a:t>eutralizing Medications: “calm the nerves”</a:t>
            </a:r>
          </a:p>
          <a:p>
            <a:pPr lvl="1"/>
            <a:endParaRPr lang="en-US" dirty="0">
              <a:latin typeface="Arial Black" panose="020B0A04020102020204" pitchFamily="34" charset="0"/>
            </a:endParaRPr>
          </a:p>
          <a:p>
            <a:pPr lvl="1"/>
            <a:r>
              <a:rPr lang="en-US" sz="2800" dirty="0">
                <a:latin typeface="Arial Black" panose="020B0A04020102020204" pitchFamily="34" charset="0"/>
              </a:rPr>
              <a:t>Beyond Gabapentin is </a:t>
            </a:r>
            <a:r>
              <a:rPr lang="en-US" sz="2800" dirty="0" err="1">
                <a:latin typeface="Arial Black" panose="020B0A04020102020204" pitchFamily="34" charset="0"/>
              </a:rPr>
              <a:t>Zonisamide</a:t>
            </a:r>
            <a:r>
              <a:rPr lang="en-US" sz="2800" dirty="0">
                <a:latin typeface="Arial Black" panose="020B0A04020102020204" pitchFamily="34" charset="0"/>
              </a:rPr>
              <a:t>, Topiramate, Tiagabine and Pregabalin</a:t>
            </a:r>
          </a:p>
          <a:p>
            <a:pPr lvl="1"/>
            <a:r>
              <a:rPr lang="en-US" sz="2800" dirty="0">
                <a:latin typeface="Arial Black" panose="020B0A04020102020204" pitchFamily="34" charset="0"/>
              </a:rPr>
              <a:t>TCA= Tricyclic Analgesics (amitriptyline, imipramine, desipramine)</a:t>
            </a:r>
          </a:p>
          <a:p>
            <a:pPr lvl="1"/>
            <a:r>
              <a:rPr lang="en-US" sz="2800" dirty="0">
                <a:latin typeface="Arial Black" panose="020B0A04020102020204" pitchFamily="34" charset="0"/>
              </a:rPr>
              <a:t>Baclofen, a muscle relaxant and NMDA antagonist</a:t>
            </a:r>
          </a:p>
          <a:p>
            <a:pPr lvl="1"/>
            <a:r>
              <a:rPr lang="en-US" sz="2800" dirty="0">
                <a:latin typeface="Arial Black" panose="020B0A04020102020204" pitchFamily="34" charset="0"/>
              </a:rPr>
              <a:t>Buprenorphine!!??!!</a:t>
            </a:r>
          </a:p>
          <a:p>
            <a:endParaRPr lang="en-US" dirty="0"/>
          </a:p>
        </p:txBody>
      </p:sp>
    </p:spTree>
    <p:extLst>
      <p:ext uri="{BB962C8B-B14F-4D97-AF65-F5344CB8AC3E}">
        <p14:creationId xmlns:p14="http://schemas.microsoft.com/office/powerpoint/2010/main" val="1932621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7" descr="picture of buprenorphine pills"/>
          <p:cNvPicPr>
            <a:picLocks noChangeAspect="1" noChangeArrowheads="1"/>
          </p:cNvPicPr>
          <p:nvPr/>
        </p:nvPicPr>
        <p:blipFill>
          <a:blip r:embed="rId3"/>
          <a:srcRect/>
          <a:stretch>
            <a:fillRect/>
          </a:stretch>
        </p:blipFill>
        <p:spPr bwMode="auto">
          <a:xfrm>
            <a:off x="762000" y="1914525"/>
            <a:ext cx="1905000" cy="1905000"/>
          </a:xfrm>
          <a:prstGeom prst="rect">
            <a:avLst/>
          </a:prstGeom>
          <a:noFill/>
          <a:ln w="38100" cap="flat" cmpd="sng" algn="ctr">
            <a:noFill/>
            <a:prstDash val="solid"/>
            <a:miter lim="800000"/>
            <a:headEnd/>
            <a:tailEnd/>
          </a:ln>
          <a:effectLst>
            <a:prstShdw prst="shdw17" dist="17961" dir="2700000">
              <a:schemeClr val="accent1">
                <a:gamma/>
                <a:shade val="60000"/>
                <a:invGamma/>
              </a:schemeClr>
            </a:prstShdw>
          </a:effectLst>
        </p:spPr>
      </p:pic>
      <p:pic>
        <p:nvPicPr>
          <p:cNvPr id="14" name="Picture 6" descr="picture of buprenorphine pills"/>
          <p:cNvPicPr>
            <a:picLocks noChangeAspect="1" noChangeArrowheads="1"/>
          </p:cNvPicPr>
          <p:nvPr/>
        </p:nvPicPr>
        <p:blipFill>
          <a:blip r:embed="rId4"/>
          <a:srcRect/>
          <a:stretch>
            <a:fillRect/>
          </a:stretch>
        </p:blipFill>
        <p:spPr bwMode="auto">
          <a:xfrm>
            <a:off x="762000" y="0"/>
            <a:ext cx="1905000" cy="1905000"/>
          </a:xfrm>
          <a:prstGeom prst="rect">
            <a:avLst/>
          </a:prstGeom>
          <a:noFill/>
          <a:ln w="38100" cap="flat" cmpd="sng" algn="ctr">
            <a:noFill/>
            <a:prstDash val="solid"/>
            <a:miter lim="800000"/>
            <a:headEnd/>
            <a:tailEnd/>
          </a:ln>
          <a:effectLst>
            <a:prstShdw prst="shdw17" dist="17961" dir="2700000">
              <a:schemeClr val="accent1">
                <a:gamma/>
                <a:shade val="60000"/>
                <a:invGamma/>
              </a:schemeClr>
            </a:prstShdw>
          </a:effectLst>
        </p:spPr>
      </p:pic>
      <p:pic>
        <p:nvPicPr>
          <p:cNvPr id="58374" name="Picture 6" descr="picture of buprenorphine pills"/>
          <p:cNvPicPr>
            <a:picLocks noChangeAspect="1" noChangeArrowheads="1"/>
          </p:cNvPicPr>
          <p:nvPr/>
        </p:nvPicPr>
        <p:blipFill>
          <a:blip r:embed="rId4"/>
          <a:srcRect/>
          <a:stretch>
            <a:fillRect/>
          </a:stretch>
        </p:blipFill>
        <p:spPr bwMode="auto">
          <a:xfrm>
            <a:off x="2438400" y="0"/>
            <a:ext cx="1905000" cy="1905000"/>
          </a:xfrm>
          <a:prstGeom prst="rect">
            <a:avLst/>
          </a:prstGeom>
          <a:noFill/>
          <a:ln w="38100" cap="flat" cmpd="sng" algn="ctr">
            <a:noFill/>
            <a:prstDash val="solid"/>
            <a:miter lim="800000"/>
            <a:headEnd/>
            <a:tailEnd/>
          </a:ln>
          <a:effectLst>
            <a:prstShdw prst="shdw17" dist="17961" dir="2700000">
              <a:schemeClr val="accent1">
                <a:gamma/>
                <a:shade val="60000"/>
                <a:invGamma/>
              </a:schemeClr>
            </a:prstShdw>
          </a:effectLst>
        </p:spPr>
      </p:pic>
      <p:pic>
        <p:nvPicPr>
          <p:cNvPr id="58375" name="Picture 7" descr="picture of suboxone pills"/>
          <p:cNvPicPr>
            <a:picLocks noChangeAspect="1" noChangeArrowheads="1"/>
          </p:cNvPicPr>
          <p:nvPr/>
        </p:nvPicPr>
        <p:blipFill>
          <a:blip r:embed="rId3"/>
          <a:srcRect/>
          <a:stretch>
            <a:fillRect/>
          </a:stretch>
        </p:blipFill>
        <p:spPr bwMode="auto">
          <a:xfrm>
            <a:off x="4191000" y="0"/>
            <a:ext cx="1905000" cy="1905000"/>
          </a:xfrm>
          <a:prstGeom prst="rect">
            <a:avLst/>
          </a:prstGeom>
          <a:noFill/>
          <a:ln w="38100" cap="flat" cmpd="sng" algn="ctr">
            <a:noFill/>
            <a:prstDash val="solid"/>
            <a:miter lim="800000"/>
            <a:headEnd/>
            <a:tailEnd/>
          </a:ln>
          <a:effectLst>
            <a:prstShdw prst="shdw17" dist="17961" dir="2700000">
              <a:schemeClr val="accent1">
                <a:gamma/>
                <a:shade val="60000"/>
                <a:invGamma/>
              </a:schemeClr>
            </a:prstShdw>
          </a:effectLst>
        </p:spPr>
      </p:pic>
      <p:pic>
        <p:nvPicPr>
          <p:cNvPr id="8" name="Picture 6" descr="picture of buprenorphine pills"/>
          <p:cNvPicPr>
            <a:picLocks noChangeAspect="1" noChangeArrowheads="1"/>
          </p:cNvPicPr>
          <p:nvPr/>
        </p:nvPicPr>
        <p:blipFill>
          <a:blip r:embed="rId4"/>
          <a:srcRect/>
          <a:stretch>
            <a:fillRect/>
          </a:stretch>
        </p:blipFill>
        <p:spPr bwMode="auto">
          <a:xfrm>
            <a:off x="2438400" y="1905000"/>
            <a:ext cx="1905000" cy="1905000"/>
          </a:xfrm>
          <a:prstGeom prst="rect">
            <a:avLst/>
          </a:prstGeom>
          <a:noFill/>
          <a:ln w="38100" cap="flat" cmpd="sng" algn="ctr">
            <a:noFill/>
            <a:prstDash val="solid"/>
            <a:miter lim="800000"/>
            <a:headEnd/>
            <a:tailEnd/>
          </a:ln>
          <a:effectLst>
            <a:prstShdw prst="shdw17" dist="17961" dir="2700000">
              <a:schemeClr val="accent1">
                <a:gamma/>
                <a:shade val="60000"/>
                <a:invGamma/>
              </a:schemeClr>
            </a:prstShdw>
          </a:effectLst>
        </p:spPr>
      </p:pic>
      <p:pic>
        <p:nvPicPr>
          <p:cNvPr id="9" name="Picture 7" descr="picture of suboxone pills"/>
          <p:cNvPicPr>
            <a:picLocks noChangeAspect="1" noChangeArrowheads="1"/>
          </p:cNvPicPr>
          <p:nvPr/>
        </p:nvPicPr>
        <p:blipFill>
          <a:blip r:embed="rId3"/>
          <a:srcRect/>
          <a:stretch>
            <a:fillRect/>
          </a:stretch>
        </p:blipFill>
        <p:spPr bwMode="auto">
          <a:xfrm>
            <a:off x="4191000" y="1905000"/>
            <a:ext cx="1905000" cy="1905000"/>
          </a:xfrm>
          <a:prstGeom prst="rect">
            <a:avLst/>
          </a:prstGeom>
          <a:noFill/>
          <a:ln w="38100" cap="flat" cmpd="sng" algn="ctr">
            <a:noFill/>
            <a:prstDash val="solid"/>
            <a:miter lim="800000"/>
            <a:headEnd/>
            <a:tailEnd/>
          </a:ln>
          <a:effectLst>
            <a:prstShdw prst="shdw17" dist="17961" dir="2700000">
              <a:schemeClr val="accent1">
                <a:gamma/>
                <a:shade val="60000"/>
                <a:invGamma/>
              </a:schemeClr>
            </a:prstShdw>
          </a:effectLst>
        </p:spPr>
      </p:pic>
      <p:pic>
        <p:nvPicPr>
          <p:cNvPr id="17" name="Picture 6" descr="picture of buprenorphine pills"/>
          <p:cNvPicPr>
            <a:picLocks noChangeAspect="1" noChangeArrowheads="1"/>
          </p:cNvPicPr>
          <p:nvPr/>
        </p:nvPicPr>
        <p:blipFill>
          <a:blip r:embed="rId4"/>
          <a:srcRect/>
          <a:stretch>
            <a:fillRect/>
          </a:stretch>
        </p:blipFill>
        <p:spPr bwMode="auto">
          <a:xfrm>
            <a:off x="762000" y="3810000"/>
            <a:ext cx="1905000" cy="1905000"/>
          </a:xfrm>
          <a:prstGeom prst="rect">
            <a:avLst/>
          </a:prstGeom>
          <a:noFill/>
          <a:ln w="38100" cap="flat" cmpd="sng" algn="ctr">
            <a:noFill/>
            <a:prstDash val="solid"/>
            <a:miter lim="800000"/>
            <a:headEnd/>
            <a:tailEnd/>
          </a:ln>
          <a:effectLst>
            <a:prstShdw prst="shdw17" dist="17961" dir="2700000">
              <a:schemeClr val="accent1">
                <a:gamma/>
                <a:shade val="60000"/>
                <a:invGamma/>
              </a:schemeClr>
            </a:prstShdw>
          </a:effectLst>
        </p:spPr>
      </p:pic>
      <p:pic>
        <p:nvPicPr>
          <p:cNvPr id="10" name="Picture 6" descr="picture of buprenorphine pills"/>
          <p:cNvPicPr>
            <a:picLocks noChangeAspect="1" noChangeArrowheads="1"/>
          </p:cNvPicPr>
          <p:nvPr/>
        </p:nvPicPr>
        <p:blipFill>
          <a:blip r:embed="rId4"/>
          <a:srcRect/>
          <a:stretch>
            <a:fillRect/>
          </a:stretch>
        </p:blipFill>
        <p:spPr bwMode="auto">
          <a:xfrm>
            <a:off x="2438400" y="3810000"/>
            <a:ext cx="1905000" cy="1905000"/>
          </a:xfrm>
          <a:prstGeom prst="rect">
            <a:avLst/>
          </a:prstGeom>
          <a:noFill/>
          <a:ln w="38100" cap="flat" cmpd="sng" algn="ctr">
            <a:noFill/>
            <a:prstDash val="solid"/>
            <a:miter lim="800000"/>
            <a:headEnd/>
            <a:tailEnd/>
          </a:ln>
          <a:effectLst>
            <a:prstShdw prst="shdw17" dist="17961" dir="2700000">
              <a:schemeClr val="accent1">
                <a:gamma/>
                <a:shade val="60000"/>
                <a:invGamma/>
              </a:schemeClr>
            </a:prstShdw>
          </a:effectLst>
        </p:spPr>
      </p:pic>
      <p:pic>
        <p:nvPicPr>
          <p:cNvPr id="11" name="Picture 7" descr="picture of suboxone pills"/>
          <p:cNvPicPr>
            <a:picLocks noChangeAspect="1" noChangeArrowheads="1"/>
          </p:cNvPicPr>
          <p:nvPr/>
        </p:nvPicPr>
        <p:blipFill>
          <a:blip r:embed="rId3"/>
          <a:srcRect/>
          <a:stretch>
            <a:fillRect/>
          </a:stretch>
        </p:blipFill>
        <p:spPr bwMode="auto">
          <a:xfrm>
            <a:off x="4191000" y="3810000"/>
            <a:ext cx="1905000" cy="1905000"/>
          </a:xfrm>
          <a:prstGeom prst="rect">
            <a:avLst/>
          </a:prstGeom>
          <a:noFill/>
          <a:ln w="38100" cap="flat" cmpd="sng" algn="ctr">
            <a:noFill/>
            <a:prstDash val="solid"/>
            <a:miter lim="800000"/>
            <a:headEnd/>
            <a:tailEnd/>
          </a:ln>
          <a:effectLst>
            <a:prstShdw prst="shdw17" dist="17961" dir="2700000">
              <a:schemeClr val="accent1">
                <a:gamma/>
                <a:shade val="60000"/>
                <a:invGamma/>
              </a:schemeClr>
            </a:prstShdw>
          </a:effectLst>
        </p:spPr>
      </p:pic>
      <p:pic>
        <p:nvPicPr>
          <p:cNvPr id="138254" name="Picture 2" descr="Suboxone_Bottle"/>
          <p:cNvPicPr>
            <a:picLocks noChangeAspect="1" noChangeArrowheads="1"/>
          </p:cNvPicPr>
          <p:nvPr/>
        </p:nvPicPr>
        <p:blipFill>
          <a:blip r:embed="rId5">
            <a:lum bright="-22000" contrast="40000"/>
            <a:extLst>
              <a:ext uri="{28A0092B-C50C-407E-A947-70E740481C1C}">
                <a14:useLocalDpi xmlns:a14="http://schemas.microsoft.com/office/drawing/2010/main" val="0"/>
              </a:ext>
            </a:extLst>
          </a:blip>
          <a:srcRect l="20160" r="20160"/>
          <a:stretch>
            <a:fillRect/>
          </a:stretch>
        </p:blipFill>
        <p:spPr bwMode="auto">
          <a:xfrm>
            <a:off x="6096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5" name="Rectangle 4"/>
          <p:cNvSpPr>
            <a:spLocks noGrp="1" noChangeArrowheads="1"/>
          </p:cNvSpPr>
          <p:nvPr>
            <p:ph type="title" idx="4294967295"/>
          </p:nvPr>
        </p:nvSpPr>
        <p:spPr>
          <a:xfrm>
            <a:off x="1143000" y="3048000"/>
            <a:ext cx="3276600" cy="533400"/>
          </a:xfrm>
        </p:spPr>
        <p:txBody>
          <a:bodyPr>
            <a:normAutofit fontScale="90000"/>
          </a:bodyPr>
          <a:lstStyle/>
          <a:p>
            <a:r>
              <a:rPr lang="en-US" altLang="en-US" dirty="0">
                <a:solidFill>
                  <a:schemeClr val="tx1"/>
                </a:solidFill>
              </a:rPr>
              <a:t>Buprenorphine</a:t>
            </a:r>
            <a:br>
              <a:rPr lang="en-US" altLang="en-US" dirty="0">
                <a:solidFill>
                  <a:schemeClr val="tx1"/>
                </a:solidFill>
              </a:rPr>
            </a:br>
            <a:r>
              <a:rPr lang="en-US" altLang="en-US" dirty="0">
                <a:solidFill>
                  <a:schemeClr val="tx1"/>
                </a:solidFill>
              </a:rPr>
              <a:t/>
            </a:r>
            <a:br>
              <a:rPr lang="en-US" altLang="en-US" dirty="0">
                <a:solidFill>
                  <a:schemeClr val="tx1"/>
                </a:solidFill>
              </a:rPr>
            </a:br>
            <a:endParaRPr lang="en-US" altLang="en-US" dirty="0">
              <a:solidFill>
                <a:schemeClr val="tx1"/>
              </a:solidFill>
            </a:endParaRPr>
          </a:p>
        </p:txBody>
      </p:sp>
      <p:pic>
        <p:nvPicPr>
          <p:cNvPr id="16" name="Picture 7" descr="picture of suboxone pills"/>
          <p:cNvPicPr>
            <a:picLocks noChangeAspect="1" noChangeArrowheads="1"/>
          </p:cNvPicPr>
          <p:nvPr/>
        </p:nvPicPr>
        <p:blipFill>
          <a:blip r:embed="rId3"/>
          <a:srcRect/>
          <a:stretch>
            <a:fillRect/>
          </a:stretch>
        </p:blipFill>
        <p:spPr bwMode="auto">
          <a:xfrm>
            <a:off x="762000" y="5715000"/>
            <a:ext cx="1905000" cy="1905000"/>
          </a:xfrm>
          <a:prstGeom prst="rect">
            <a:avLst/>
          </a:prstGeom>
          <a:noFill/>
          <a:ln w="38100" cap="flat" cmpd="sng" algn="ctr">
            <a:noFill/>
            <a:prstDash val="solid"/>
            <a:miter lim="800000"/>
            <a:headEnd/>
            <a:tailEnd/>
          </a:ln>
          <a:effectLst>
            <a:prstShdw prst="shdw17" dist="17961" dir="2700000">
              <a:schemeClr val="accent1">
                <a:gamma/>
                <a:shade val="60000"/>
                <a:invGamma/>
              </a:schemeClr>
            </a:prstShdw>
          </a:effectLst>
        </p:spPr>
      </p:pic>
      <p:pic>
        <p:nvPicPr>
          <p:cNvPr id="12" name="Picture 6" descr="picture of buprenorphine pills"/>
          <p:cNvPicPr>
            <a:picLocks noChangeAspect="1" noChangeArrowheads="1"/>
          </p:cNvPicPr>
          <p:nvPr/>
        </p:nvPicPr>
        <p:blipFill>
          <a:blip r:embed="rId4"/>
          <a:srcRect/>
          <a:stretch>
            <a:fillRect/>
          </a:stretch>
        </p:blipFill>
        <p:spPr bwMode="auto">
          <a:xfrm>
            <a:off x="2438400" y="5715000"/>
            <a:ext cx="1905000" cy="1905000"/>
          </a:xfrm>
          <a:prstGeom prst="rect">
            <a:avLst/>
          </a:prstGeom>
          <a:noFill/>
          <a:ln w="38100" cap="flat" cmpd="sng" algn="ctr">
            <a:noFill/>
            <a:prstDash val="solid"/>
            <a:miter lim="800000"/>
            <a:headEnd/>
            <a:tailEnd/>
          </a:ln>
          <a:effectLst>
            <a:prstShdw prst="shdw17" dist="17961" dir="2700000">
              <a:schemeClr val="accent1">
                <a:gamma/>
                <a:shade val="60000"/>
                <a:invGamma/>
              </a:schemeClr>
            </a:prstShdw>
          </a:effectLst>
        </p:spPr>
      </p:pic>
      <p:pic>
        <p:nvPicPr>
          <p:cNvPr id="13" name="Picture 7" descr="picture of suboxone pills"/>
          <p:cNvPicPr>
            <a:picLocks noChangeAspect="1" noChangeArrowheads="1"/>
          </p:cNvPicPr>
          <p:nvPr/>
        </p:nvPicPr>
        <p:blipFill>
          <a:blip r:embed="rId3"/>
          <a:srcRect/>
          <a:stretch>
            <a:fillRect/>
          </a:stretch>
        </p:blipFill>
        <p:spPr bwMode="auto">
          <a:xfrm>
            <a:off x="4191000" y="5715000"/>
            <a:ext cx="1905000" cy="1905000"/>
          </a:xfrm>
          <a:prstGeom prst="rect">
            <a:avLst/>
          </a:prstGeom>
          <a:noFill/>
          <a:ln w="38100" cap="flat" cmpd="sng" algn="ctr">
            <a:noFill/>
            <a:prstDash val="solid"/>
            <a:miter lim="800000"/>
            <a:headEnd/>
            <a:tailEnd/>
          </a:ln>
          <a:effectLst>
            <a:prstShdw prst="shdw17" dist="17961" dir="2700000">
              <a:schemeClr val="accent1">
                <a:gamma/>
                <a:shade val="60000"/>
                <a:invGamma/>
              </a:schemeClr>
            </a:prstShdw>
          </a:effectLst>
        </p:spPr>
      </p:pic>
      <p:sp>
        <p:nvSpPr>
          <p:cNvPr id="360452" name="Text Box 4"/>
          <p:cNvSpPr txBox="1">
            <a:spLocks noChangeArrowheads="1"/>
          </p:cNvSpPr>
          <p:nvPr/>
        </p:nvSpPr>
        <p:spPr bwMode="auto">
          <a:xfrm>
            <a:off x="2095500" y="5943600"/>
            <a:ext cx="3429000" cy="369332"/>
          </a:xfrm>
          <a:prstGeom prst="rect">
            <a:avLst/>
          </a:prstGeom>
          <a:noFill/>
          <a:ln w="38100" algn="ctr">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dirty="0" err="1">
                <a:latin typeface="Arial" pitchFamily="34" charset="0"/>
              </a:rPr>
              <a:t>Subutex</a:t>
            </a:r>
            <a:r>
              <a:rPr lang="en-US" baseline="30000" dirty="0">
                <a:latin typeface="Arial" pitchFamily="34" charset="0"/>
              </a:rPr>
              <a:t> ®</a:t>
            </a:r>
            <a:endParaRPr lang="en-US" dirty="0">
              <a:latin typeface="Arial" pitchFamily="34" charset="0"/>
            </a:endParaRPr>
          </a:p>
        </p:txBody>
      </p:sp>
      <p:sp>
        <p:nvSpPr>
          <p:cNvPr id="18" name="Rectangle 4"/>
          <p:cNvSpPr txBox="1">
            <a:spLocks noChangeArrowheads="1"/>
          </p:cNvSpPr>
          <p:nvPr/>
        </p:nvSpPr>
        <p:spPr bwMode="auto">
          <a:xfrm>
            <a:off x="6667500" y="3695700"/>
            <a:ext cx="5334000" cy="2971800"/>
          </a:xfrm>
          <a:prstGeom prst="rect">
            <a:avLst/>
          </a:prstGeom>
          <a:noFill/>
          <a:ln w="9525">
            <a:noFill/>
            <a:miter lim="800000"/>
            <a:headEnd/>
            <a:tailEnd/>
          </a:ln>
        </p:spPr>
        <p:txBody>
          <a:bodyPr anchor="ctr"/>
          <a:lstStyle/>
          <a:p>
            <a:pPr>
              <a:lnSpc>
                <a:spcPct val="100000"/>
              </a:lnSpc>
              <a:defRPr/>
            </a:pPr>
            <a:r>
              <a:rPr lang="en-US" sz="4400" kern="0" dirty="0">
                <a:latin typeface="+mj-lt"/>
                <a:ea typeface="+mj-ea"/>
                <a:cs typeface="+mj-cs"/>
              </a:rPr>
              <a:t>Buprenorphine/</a:t>
            </a:r>
            <a:br>
              <a:rPr lang="en-US" sz="4400" kern="0" dirty="0">
                <a:latin typeface="+mj-lt"/>
                <a:ea typeface="+mj-ea"/>
                <a:cs typeface="+mj-cs"/>
              </a:rPr>
            </a:br>
            <a:r>
              <a:rPr lang="en-US" sz="4400" kern="0" dirty="0" err="1">
                <a:latin typeface="+mj-lt"/>
                <a:ea typeface="+mj-ea"/>
                <a:cs typeface="+mj-cs"/>
              </a:rPr>
              <a:t>Naloxone</a:t>
            </a:r>
            <a:r>
              <a:rPr lang="en-US" sz="4400" kern="0" dirty="0">
                <a:latin typeface="+mj-lt"/>
                <a:ea typeface="+mj-ea"/>
                <a:cs typeface="+mj-cs"/>
              </a:rPr>
              <a:t/>
            </a:r>
            <a:br>
              <a:rPr lang="en-US" sz="4400" kern="0" dirty="0">
                <a:latin typeface="+mj-lt"/>
                <a:ea typeface="+mj-ea"/>
                <a:cs typeface="+mj-cs"/>
              </a:rPr>
            </a:br>
            <a:endParaRPr lang="en-US" sz="4400" kern="0" dirty="0">
              <a:latin typeface="+mj-lt"/>
              <a:ea typeface="+mj-ea"/>
              <a:cs typeface="+mj-cs"/>
            </a:endParaRPr>
          </a:p>
        </p:txBody>
      </p:sp>
      <p:sp>
        <p:nvSpPr>
          <p:cNvPr id="19" name="Text Box 4"/>
          <p:cNvSpPr txBox="1">
            <a:spLocks noChangeArrowheads="1"/>
          </p:cNvSpPr>
          <p:nvPr/>
        </p:nvSpPr>
        <p:spPr bwMode="auto">
          <a:xfrm>
            <a:off x="7010400" y="5943600"/>
            <a:ext cx="3429000" cy="369332"/>
          </a:xfrm>
          <a:prstGeom prst="rect">
            <a:avLst/>
          </a:prstGeom>
          <a:noFill/>
          <a:ln w="38100" algn="ctr">
            <a:noFill/>
            <a:miter lim="800000"/>
            <a:headEnd/>
            <a:tailEnd/>
          </a:ln>
          <a:effectLst>
            <a:prstShdw prst="shdw17" dist="17961" dir="2700000">
              <a:schemeClr val="accent1">
                <a:gamma/>
                <a:shade val="60000"/>
                <a:invGamma/>
              </a:schemeClr>
            </a:prstShdw>
          </a:effectLst>
        </p:spPr>
        <p:txBody>
          <a:bodyPr>
            <a:spAutoFit/>
          </a:bodyPr>
          <a:lstStyle/>
          <a:p>
            <a:pPr>
              <a:spcBef>
                <a:spcPct val="50000"/>
              </a:spcBef>
              <a:defRPr/>
            </a:pPr>
            <a:r>
              <a:rPr lang="en-US" dirty="0" err="1">
                <a:latin typeface="Arial" pitchFamily="34" charset="0"/>
              </a:rPr>
              <a:t>Suboxone</a:t>
            </a:r>
            <a:r>
              <a:rPr lang="en-US" baseline="30000" dirty="0">
                <a:latin typeface="Arial" pitchFamily="34" charset="0"/>
              </a:rPr>
              <a:t> ®</a:t>
            </a:r>
            <a:endParaRPr lang="en-US" dirty="0">
              <a:latin typeface="Arial" pitchFamily="34" charset="0"/>
            </a:endParaRPr>
          </a:p>
        </p:txBody>
      </p:sp>
    </p:spTree>
    <p:extLst>
      <p:ext uri="{BB962C8B-B14F-4D97-AF65-F5344CB8AC3E}">
        <p14:creationId xmlns:p14="http://schemas.microsoft.com/office/powerpoint/2010/main" val="171737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Induction Puzzle</a:t>
            </a:r>
            <a:endParaRPr lang="en-US" dirty="0"/>
          </a:p>
        </p:txBody>
      </p:sp>
      <p:sp>
        <p:nvSpPr>
          <p:cNvPr id="31" name="gray rectangle" descr="gray rectangle"/>
          <p:cNvSpPr/>
          <p:nvPr/>
        </p:nvSpPr>
        <p:spPr>
          <a:xfrm>
            <a:off x="1524000" y="6111550"/>
            <a:ext cx="9144000" cy="7464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grpSp>
        <p:nvGrpSpPr>
          <p:cNvPr id="3" name="Group 2" descr="different colored puzzle pieces interlocked in a rectangle&#10;&#10;&quot;The Induction Puzzle, Starting Buprenorphine Without Causing Precipitated Withdrawals&quot;"/>
          <p:cNvGrpSpPr/>
          <p:nvPr/>
        </p:nvGrpSpPr>
        <p:grpSpPr>
          <a:xfrm>
            <a:off x="1509486" y="-6643"/>
            <a:ext cx="9162366" cy="6118194"/>
            <a:chOff x="1509486" y="-6643"/>
            <a:chExt cx="9162366" cy="6118194"/>
          </a:xfrm>
        </p:grpSpPr>
        <p:sp>
          <p:nvSpPr>
            <p:cNvPr id="6" name="green puzzle piece"/>
            <p:cNvSpPr>
              <a:spLocks/>
            </p:cNvSpPr>
            <p:nvPr/>
          </p:nvSpPr>
          <p:spPr bwMode="auto">
            <a:xfrm>
              <a:off x="4123895" y="1515444"/>
              <a:ext cx="1969759" cy="1972744"/>
            </a:xfrm>
            <a:custGeom>
              <a:avLst/>
              <a:gdLst>
                <a:gd name="T0" fmla="*/ 62 w 279"/>
                <a:gd name="T1" fmla="*/ 66 h 279"/>
                <a:gd name="T2" fmla="*/ 62 w 279"/>
                <a:gd name="T3" fmla="*/ 78 h 279"/>
                <a:gd name="T4" fmla="*/ 54 w 279"/>
                <a:gd name="T5" fmla="*/ 97 h 279"/>
                <a:gd name="T6" fmla="*/ 27 w 279"/>
                <a:gd name="T7" fmla="*/ 82 h 279"/>
                <a:gd name="T8" fmla="*/ 0 w 279"/>
                <a:gd name="T9" fmla="*/ 109 h 279"/>
                <a:gd name="T10" fmla="*/ 27 w 279"/>
                <a:gd name="T11" fmla="*/ 136 h 279"/>
                <a:gd name="T12" fmla="*/ 54 w 279"/>
                <a:gd name="T13" fmla="*/ 120 h 279"/>
                <a:gd name="T14" fmla="*/ 62 w 279"/>
                <a:gd name="T15" fmla="*/ 140 h 279"/>
                <a:gd name="T16" fmla="*/ 62 w 279"/>
                <a:gd name="T17" fmla="*/ 217 h 279"/>
                <a:gd name="T18" fmla="*/ 139 w 279"/>
                <a:gd name="T19" fmla="*/ 217 h 279"/>
                <a:gd name="T20" fmla="*/ 158 w 279"/>
                <a:gd name="T21" fmla="*/ 225 h 279"/>
                <a:gd name="T22" fmla="*/ 143 w 279"/>
                <a:gd name="T23" fmla="*/ 252 h 279"/>
                <a:gd name="T24" fmla="*/ 170 w 279"/>
                <a:gd name="T25" fmla="*/ 279 h 279"/>
                <a:gd name="T26" fmla="*/ 197 w 279"/>
                <a:gd name="T27" fmla="*/ 252 h 279"/>
                <a:gd name="T28" fmla="*/ 181 w 279"/>
                <a:gd name="T29" fmla="*/ 225 h 279"/>
                <a:gd name="T30" fmla="*/ 201 w 279"/>
                <a:gd name="T31" fmla="*/ 217 h 279"/>
                <a:gd name="T32" fmla="*/ 278 w 279"/>
                <a:gd name="T33" fmla="*/ 217 h 279"/>
                <a:gd name="T34" fmla="*/ 278 w 279"/>
                <a:gd name="T35" fmla="*/ 140 h 279"/>
                <a:gd name="T36" fmla="*/ 270 w 279"/>
                <a:gd name="T37" fmla="*/ 120 h 279"/>
                <a:gd name="T38" fmla="*/ 243 w 279"/>
                <a:gd name="T39" fmla="*/ 136 h 279"/>
                <a:gd name="T40" fmla="*/ 216 w 279"/>
                <a:gd name="T41" fmla="*/ 109 h 279"/>
                <a:gd name="T42" fmla="*/ 243 w 279"/>
                <a:gd name="T43" fmla="*/ 82 h 279"/>
                <a:gd name="T44" fmla="*/ 270 w 279"/>
                <a:gd name="T45" fmla="*/ 97 h 279"/>
                <a:gd name="T46" fmla="*/ 278 w 279"/>
                <a:gd name="T47" fmla="*/ 78 h 279"/>
                <a:gd name="T48" fmla="*/ 278 w 279"/>
                <a:gd name="T49" fmla="*/ 38 h 279"/>
                <a:gd name="T50" fmla="*/ 278 w 279"/>
                <a:gd name="T51" fmla="*/ 1 h 279"/>
                <a:gd name="T52" fmla="*/ 201 w 279"/>
                <a:gd name="T53" fmla="*/ 1 h 279"/>
                <a:gd name="T54" fmla="*/ 181 w 279"/>
                <a:gd name="T55" fmla="*/ 9 h 279"/>
                <a:gd name="T56" fmla="*/ 197 w 279"/>
                <a:gd name="T57" fmla="*/ 36 h 279"/>
                <a:gd name="T58" fmla="*/ 170 w 279"/>
                <a:gd name="T59" fmla="*/ 63 h 279"/>
                <a:gd name="T60" fmla="*/ 143 w 279"/>
                <a:gd name="T61" fmla="*/ 36 h 279"/>
                <a:gd name="T62" fmla="*/ 158 w 279"/>
                <a:gd name="T63" fmla="*/ 9 h 279"/>
                <a:gd name="T64" fmla="*/ 139 w 279"/>
                <a:gd name="T65" fmla="*/ 1 h 279"/>
                <a:gd name="T66" fmla="*/ 62 w 279"/>
                <a:gd name="T67" fmla="*/ 1 h 279"/>
                <a:gd name="T68" fmla="*/ 62 w 279"/>
                <a:gd name="T69" fmla="*/ 19 h 279"/>
                <a:gd name="T70" fmla="*/ 62 w 279"/>
                <a:gd name="T71" fmla="*/ 6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9" h="279">
                  <a:moveTo>
                    <a:pt x="62" y="66"/>
                  </a:moveTo>
                  <a:cubicBezTo>
                    <a:pt x="62" y="78"/>
                    <a:pt x="62" y="78"/>
                    <a:pt x="62" y="78"/>
                  </a:cubicBezTo>
                  <a:cubicBezTo>
                    <a:pt x="62" y="78"/>
                    <a:pt x="63" y="97"/>
                    <a:pt x="54" y="97"/>
                  </a:cubicBezTo>
                  <a:cubicBezTo>
                    <a:pt x="45" y="97"/>
                    <a:pt x="46" y="82"/>
                    <a:pt x="27" y="82"/>
                  </a:cubicBezTo>
                  <a:cubicBezTo>
                    <a:pt x="12" y="82"/>
                    <a:pt x="0" y="94"/>
                    <a:pt x="0" y="109"/>
                  </a:cubicBezTo>
                  <a:cubicBezTo>
                    <a:pt x="0" y="124"/>
                    <a:pt x="12" y="136"/>
                    <a:pt x="27" y="136"/>
                  </a:cubicBezTo>
                  <a:cubicBezTo>
                    <a:pt x="46" y="136"/>
                    <a:pt x="45" y="120"/>
                    <a:pt x="54" y="120"/>
                  </a:cubicBezTo>
                  <a:cubicBezTo>
                    <a:pt x="63" y="120"/>
                    <a:pt x="62" y="140"/>
                    <a:pt x="62" y="140"/>
                  </a:cubicBezTo>
                  <a:cubicBezTo>
                    <a:pt x="62" y="217"/>
                    <a:pt x="62" y="217"/>
                    <a:pt x="62" y="217"/>
                  </a:cubicBezTo>
                  <a:cubicBezTo>
                    <a:pt x="139" y="217"/>
                    <a:pt x="139" y="217"/>
                    <a:pt x="139" y="217"/>
                  </a:cubicBezTo>
                  <a:cubicBezTo>
                    <a:pt x="139" y="217"/>
                    <a:pt x="158" y="216"/>
                    <a:pt x="158" y="225"/>
                  </a:cubicBezTo>
                  <a:cubicBezTo>
                    <a:pt x="158" y="234"/>
                    <a:pt x="143" y="233"/>
                    <a:pt x="143" y="252"/>
                  </a:cubicBezTo>
                  <a:cubicBezTo>
                    <a:pt x="143" y="267"/>
                    <a:pt x="155" y="279"/>
                    <a:pt x="170" y="279"/>
                  </a:cubicBezTo>
                  <a:cubicBezTo>
                    <a:pt x="185" y="279"/>
                    <a:pt x="197" y="267"/>
                    <a:pt x="197" y="252"/>
                  </a:cubicBezTo>
                  <a:cubicBezTo>
                    <a:pt x="197" y="233"/>
                    <a:pt x="181" y="234"/>
                    <a:pt x="181" y="225"/>
                  </a:cubicBezTo>
                  <a:cubicBezTo>
                    <a:pt x="181" y="216"/>
                    <a:pt x="201" y="217"/>
                    <a:pt x="201" y="217"/>
                  </a:cubicBezTo>
                  <a:cubicBezTo>
                    <a:pt x="278" y="217"/>
                    <a:pt x="278" y="217"/>
                    <a:pt x="278" y="217"/>
                  </a:cubicBezTo>
                  <a:cubicBezTo>
                    <a:pt x="278" y="140"/>
                    <a:pt x="278" y="140"/>
                    <a:pt x="278" y="140"/>
                  </a:cubicBezTo>
                  <a:cubicBezTo>
                    <a:pt x="278" y="140"/>
                    <a:pt x="279" y="120"/>
                    <a:pt x="270" y="120"/>
                  </a:cubicBezTo>
                  <a:cubicBezTo>
                    <a:pt x="261" y="120"/>
                    <a:pt x="262" y="136"/>
                    <a:pt x="243" y="136"/>
                  </a:cubicBezTo>
                  <a:cubicBezTo>
                    <a:pt x="228" y="136"/>
                    <a:pt x="216" y="124"/>
                    <a:pt x="216" y="109"/>
                  </a:cubicBezTo>
                  <a:cubicBezTo>
                    <a:pt x="216" y="94"/>
                    <a:pt x="228" y="82"/>
                    <a:pt x="243" y="82"/>
                  </a:cubicBezTo>
                  <a:cubicBezTo>
                    <a:pt x="262" y="82"/>
                    <a:pt x="261" y="97"/>
                    <a:pt x="270" y="97"/>
                  </a:cubicBezTo>
                  <a:cubicBezTo>
                    <a:pt x="279" y="97"/>
                    <a:pt x="278" y="78"/>
                    <a:pt x="278" y="78"/>
                  </a:cubicBezTo>
                  <a:cubicBezTo>
                    <a:pt x="278" y="38"/>
                    <a:pt x="278" y="38"/>
                    <a:pt x="278" y="38"/>
                  </a:cubicBezTo>
                  <a:cubicBezTo>
                    <a:pt x="278" y="1"/>
                    <a:pt x="278" y="1"/>
                    <a:pt x="278" y="1"/>
                  </a:cubicBezTo>
                  <a:cubicBezTo>
                    <a:pt x="201" y="1"/>
                    <a:pt x="201" y="1"/>
                    <a:pt x="201" y="1"/>
                  </a:cubicBezTo>
                  <a:cubicBezTo>
                    <a:pt x="201" y="1"/>
                    <a:pt x="181" y="0"/>
                    <a:pt x="181" y="9"/>
                  </a:cubicBezTo>
                  <a:cubicBezTo>
                    <a:pt x="181" y="18"/>
                    <a:pt x="197" y="17"/>
                    <a:pt x="197" y="36"/>
                  </a:cubicBezTo>
                  <a:cubicBezTo>
                    <a:pt x="197" y="51"/>
                    <a:pt x="185" y="63"/>
                    <a:pt x="170" y="63"/>
                  </a:cubicBezTo>
                  <a:cubicBezTo>
                    <a:pt x="155" y="63"/>
                    <a:pt x="143" y="51"/>
                    <a:pt x="143" y="36"/>
                  </a:cubicBezTo>
                  <a:cubicBezTo>
                    <a:pt x="143" y="17"/>
                    <a:pt x="158" y="18"/>
                    <a:pt x="158" y="9"/>
                  </a:cubicBezTo>
                  <a:cubicBezTo>
                    <a:pt x="158" y="0"/>
                    <a:pt x="139" y="1"/>
                    <a:pt x="139" y="1"/>
                  </a:cubicBezTo>
                  <a:cubicBezTo>
                    <a:pt x="62" y="1"/>
                    <a:pt x="62" y="1"/>
                    <a:pt x="62" y="1"/>
                  </a:cubicBezTo>
                  <a:cubicBezTo>
                    <a:pt x="62" y="19"/>
                    <a:pt x="62" y="19"/>
                    <a:pt x="62" y="19"/>
                  </a:cubicBezTo>
                  <a:cubicBezTo>
                    <a:pt x="62" y="68"/>
                    <a:pt x="62" y="68"/>
                    <a:pt x="62" y="68"/>
                  </a:cubicBezTo>
                </a:path>
              </a:pathLst>
            </a:custGeom>
            <a:solidFill>
              <a:schemeClr val="bg2"/>
            </a:solidFill>
            <a:ln>
              <a:solidFill>
                <a:schemeClr val="bg2"/>
              </a:solidFill>
            </a:ln>
          </p:spPr>
          <p:txBody>
            <a:bodyPr vert="horz" wrap="square" lIns="91440" tIns="45720" rIns="91440" bIns="45720" numCol="1" anchor="t" anchorCtr="0" compatLnSpc="1">
              <a:prstTxWarp prst="textNoShape">
                <a:avLst/>
              </a:prstTxWarp>
            </a:bodyPr>
            <a:lstStyle/>
            <a:p>
              <a:endParaRPr lang="en-US" dirty="0"/>
            </a:p>
          </p:txBody>
        </p:sp>
        <p:sp>
          <p:nvSpPr>
            <p:cNvPr id="7" name="orange puzzle piece"/>
            <p:cNvSpPr>
              <a:spLocks/>
            </p:cNvSpPr>
            <p:nvPr/>
          </p:nvSpPr>
          <p:spPr bwMode="auto">
            <a:xfrm>
              <a:off x="4123895" y="-6643"/>
              <a:ext cx="2402511" cy="1966776"/>
            </a:xfrm>
            <a:custGeom>
              <a:avLst/>
              <a:gdLst>
                <a:gd name="T0" fmla="*/ 62 w 340"/>
                <a:gd name="T1" fmla="*/ 216 h 278"/>
                <a:gd name="T2" fmla="*/ 139 w 340"/>
                <a:gd name="T3" fmla="*/ 216 h 278"/>
                <a:gd name="T4" fmla="*/ 158 w 340"/>
                <a:gd name="T5" fmla="*/ 224 h 278"/>
                <a:gd name="T6" fmla="*/ 143 w 340"/>
                <a:gd name="T7" fmla="*/ 251 h 278"/>
                <a:gd name="T8" fmla="*/ 170 w 340"/>
                <a:gd name="T9" fmla="*/ 278 h 278"/>
                <a:gd name="T10" fmla="*/ 197 w 340"/>
                <a:gd name="T11" fmla="*/ 251 h 278"/>
                <a:gd name="T12" fmla="*/ 181 w 340"/>
                <a:gd name="T13" fmla="*/ 224 h 278"/>
                <a:gd name="T14" fmla="*/ 201 w 340"/>
                <a:gd name="T15" fmla="*/ 216 h 278"/>
                <a:gd name="T16" fmla="*/ 278 w 340"/>
                <a:gd name="T17" fmla="*/ 216 h 278"/>
                <a:gd name="T18" fmla="*/ 278 w 340"/>
                <a:gd name="T19" fmla="*/ 139 h 278"/>
                <a:gd name="T20" fmla="*/ 286 w 340"/>
                <a:gd name="T21" fmla="*/ 119 h 278"/>
                <a:gd name="T22" fmla="*/ 313 w 340"/>
                <a:gd name="T23" fmla="*/ 135 h 278"/>
                <a:gd name="T24" fmla="*/ 340 w 340"/>
                <a:gd name="T25" fmla="*/ 108 h 278"/>
                <a:gd name="T26" fmla="*/ 313 w 340"/>
                <a:gd name="T27" fmla="*/ 81 h 278"/>
                <a:gd name="T28" fmla="*/ 286 w 340"/>
                <a:gd name="T29" fmla="*/ 96 h 278"/>
                <a:gd name="T30" fmla="*/ 278 w 340"/>
                <a:gd name="T31" fmla="*/ 77 h 278"/>
                <a:gd name="T32" fmla="*/ 278 w 340"/>
                <a:gd name="T33" fmla="*/ 0 h 278"/>
                <a:gd name="T34" fmla="*/ 62 w 340"/>
                <a:gd name="T35" fmla="*/ 0 h 278"/>
                <a:gd name="T36" fmla="*/ 62 w 340"/>
                <a:gd name="T37" fmla="*/ 77 h 278"/>
                <a:gd name="T38" fmla="*/ 54 w 340"/>
                <a:gd name="T39" fmla="*/ 96 h 278"/>
                <a:gd name="T40" fmla="*/ 27 w 340"/>
                <a:gd name="T41" fmla="*/ 81 h 278"/>
                <a:gd name="T42" fmla="*/ 0 w 340"/>
                <a:gd name="T43" fmla="*/ 108 h 278"/>
                <a:gd name="T44" fmla="*/ 27 w 340"/>
                <a:gd name="T45" fmla="*/ 135 h 278"/>
                <a:gd name="T46" fmla="*/ 54 w 340"/>
                <a:gd name="T47" fmla="*/ 119 h 278"/>
                <a:gd name="T48" fmla="*/ 62 w 340"/>
                <a:gd name="T49" fmla="*/ 139 h 278"/>
                <a:gd name="T50" fmla="*/ 62 w 340"/>
                <a:gd name="T51" fmla="*/ 216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0" h="278">
                  <a:moveTo>
                    <a:pt x="62" y="216"/>
                  </a:moveTo>
                  <a:cubicBezTo>
                    <a:pt x="139" y="216"/>
                    <a:pt x="139" y="216"/>
                    <a:pt x="139" y="216"/>
                  </a:cubicBezTo>
                  <a:cubicBezTo>
                    <a:pt x="139" y="216"/>
                    <a:pt x="158" y="215"/>
                    <a:pt x="158" y="224"/>
                  </a:cubicBezTo>
                  <a:cubicBezTo>
                    <a:pt x="158" y="233"/>
                    <a:pt x="143" y="232"/>
                    <a:pt x="143" y="251"/>
                  </a:cubicBezTo>
                  <a:cubicBezTo>
                    <a:pt x="143" y="266"/>
                    <a:pt x="155" y="278"/>
                    <a:pt x="170" y="278"/>
                  </a:cubicBezTo>
                  <a:cubicBezTo>
                    <a:pt x="185" y="278"/>
                    <a:pt x="197" y="266"/>
                    <a:pt x="197" y="251"/>
                  </a:cubicBezTo>
                  <a:cubicBezTo>
                    <a:pt x="197" y="232"/>
                    <a:pt x="181" y="233"/>
                    <a:pt x="181" y="224"/>
                  </a:cubicBezTo>
                  <a:cubicBezTo>
                    <a:pt x="181" y="215"/>
                    <a:pt x="201" y="216"/>
                    <a:pt x="201" y="216"/>
                  </a:cubicBezTo>
                  <a:cubicBezTo>
                    <a:pt x="278" y="216"/>
                    <a:pt x="278" y="216"/>
                    <a:pt x="278" y="216"/>
                  </a:cubicBezTo>
                  <a:cubicBezTo>
                    <a:pt x="278" y="139"/>
                    <a:pt x="278" y="139"/>
                    <a:pt x="278" y="139"/>
                  </a:cubicBezTo>
                  <a:cubicBezTo>
                    <a:pt x="278" y="139"/>
                    <a:pt x="277" y="119"/>
                    <a:pt x="286" y="119"/>
                  </a:cubicBezTo>
                  <a:cubicBezTo>
                    <a:pt x="295" y="119"/>
                    <a:pt x="294" y="135"/>
                    <a:pt x="313" y="135"/>
                  </a:cubicBezTo>
                  <a:cubicBezTo>
                    <a:pt x="328" y="135"/>
                    <a:pt x="340" y="123"/>
                    <a:pt x="340" y="108"/>
                  </a:cubicBezTo>
                  <a:cubicBezTo>
                    <a:pt x="340" y="93"/>
                    <a:pt x="328" y="81"/>
                    <a:pt x="313" y="81"/>
                  </a:cubicBezTo>
                  <a:cubicBezTo>
                    <a:pt x="294" y="81"/>
                    <a:pt x="295" y="96"/>
                    <a:pt x="286" y="96"/>
                  </a:cubicBezTo>
                  <a:cubicBezTo>
                    <a:pt x="277" y="96"/>
                    <a:pt x="278" y="77"/>
                    <a:pt x="278" y="77"/>
                  </a:cubicBezTo>
                  <a:cubicBezTo>
                    <a:pt x="278" y="0"/>
                    <a:pt x="278" y="0"/>
                    <a:pt x="278" y="0"/>
                  </a:cubicBezTo>
                  <a:cubicBezTo>
                    <a:pt x="62" y="0"/>
                    <a:pt x="62" y="0"/>
                    <a:pt x="62" y="0"/>
                  </a:cubicBezTo>
                  <a:cubicBezTo>
                    <a:pt x="62" y="77"/>
                    <a:pt x="62" y="77"/>
                    <a:pt x="62" y="77"/>
                  </a:cubicBezTo>
                  <a:cubicBezTo>
                    <a:pt x="62" y="77"/>
                    <a:pt x="63" y="96"/>
                    <a:pt x="54" y="96"/>
                  </a:cubicBezTo>
                  <a:cubicBezTo>
                    <a:pt x="45" y="96"/>
                    <a:pt x="46" y="81"/>
                    <a:pt x="27" y="81"/>
                  </a:cubicBezTo>
                  <a:cubicBezTo>
                    <a:pt x="12" y="81"/>
                    <a:pt x="0" y="93"/>
                    <a:pt x="0" y="108"/>
                  </a:cubicBezTo>
                  <a:cubicBezTo>
                    <a:pt x="0" y="123"/>
                    <a:pt x="12" y="135"/>
                    <a:pt x="27" y="135"/>
                  </a:cubicBezTo>
                  <a:cubicBezTo>
                    <a:pt x="46" y="135"/>
                    <a:pt x="45" y="119"/>
                    <a:pt x="54" y="119"/>
                  </a:cubicBezTo>
                  <a:cubicBezTo>
                    <a:pt x="63" y="119"/>
                    <a:pt x="62" y="139"/>
                    <a:pt x="62" y="139"/>
                  </a:cubicBezTo>
                  <a:lnTo>
                    <a:pt x="62" y="216"/>
                  </a:lnTo>
                  <a:close/>
                </a:path>
              </a:pathLst>
            </a:custGeom>
            <a:solidFill>
              <a:schemeClr val="accent4"/>
            </a:solidFill>
            <a:ln>
              <a:solidFill>
                <a:schemeClr val="accent4"/>
              </a:solidFill>
            </a:ln>
          </p:spPr>
          <p:txBody>
            <a:bodyPr vert="horz" wrap="square" lIns="91440" tIns="45720" rIns="91440" bIns="45720" numCol="1" anchor="t" anchorCtr="0" compatLnSpc="1">
              <a:prstTxWarp prst="textNoShape">
                <a:avLst/>
              </a:prstTxWarp>
            </a:bodyPr>
            <a:lstStyle/>
            <a:p>
              <a:endParaRPr lang="en-US" dirty="0"/>
            </a:p>
          </p:txBody>
        </p:sp>
        <p:sp>
          <p:nvSpPr>
            <p:cNvPr id="8" name="red puzzle piece"/>
            <p:cNvSpPr>
              <a:spLocks/>
            </p:cNvSpPr>
            <p:nvPr/>
          </p:nvSpPr>
          <p:spPr bwMode="auto">
            <a:xfrm>
              <a:off x="3028589" y="1515444"/>
              <a:ext cx="1539994" cy="1539994"/>
            </a:xfrm>
            <a:custGeom>
              <a:avLst/>
              <a:gdLst>
                <a:gd name="T0" fmla="*/ 1 w 218"/>
                <a:gd name="T1" fmla="*/ 21 h 218"/>
                <a:gd name="T2" fmla="*/ 1 w 218"/>
                <a:gd name="T3" fmla="*/ 1 h 218"/>
                <a:gd name="T4" fmla="*/ 78 w 218"/>
                <a:gd name="T5" fmla="*/ 1 h 218"/>
                <a:gd name="T6" fmla="*/ 97 w 218"/>
                <a:gd name="T7" fmla="*/ 9 h 218"/>
                <a:gd name="T8" fmla="*/ 82 w 218"/>
                <a:gd name="T9" fmla="*/ 36 h 218"/>
                <a:gd name="T10" fmla="*/ 109 w 218"/>
                <a:gd name="T11" fmla="*/ 63 h 218"/>
                <a:gd name="T12" fmla="*/ 136 w 218"/>
                <a:gd name="T13" fmla="*/ 36 h 218"/>
                <a:gd name="T14" fmla="*/ 120 w 218"/>
                <a:gd name="T15" fmla="*/ 9 h 218"/>
                <a:gd name="T16" fmla="*/ 140 w 218"/>
                <a:gd name="T17" fmla="*/ 1 h 218"/>
                <a:gd name="T18" fmla="*/ 217 w 218"/>
                <a:gd name="T19" fmla="*/ 1 h 218"/>
                <a:gd name="T20" fmla="*/ 217 w 218"/>
                <a:gd name="T21" fmla="*/ 78 h 218"/>
                <a:gd name="T22" fmla="*/ 209 w 218"/>
                <a:gd name="T23" fmla="*/ 97 h 218"/>
                <a:gd name="T24" fmla="*/ 182 w 218"/>
                <a:gd name="T25" fmla="*/ 82 h 218"/>
                <a:gd name="T26" fmla="*/ 155 w 218"/>
                <a:gd name="T27" fmla="*/ 109 h 218"/>
                <a:gd name="T28" fmla="*/ 182 w 218"/>
                <a:gd name="T29" fmla="*/ 136 h 218"/>
                <a:gd name="T30" fmla="*/ 209 w 218"/>
                <a:gd name="T31" fmla="*/ 120 h 218"/>
                <a:gd name="T32" fmla="*/ 217 w 218"/>
                <a:gd name="T33" fmla="*/ 140 h 218"/>
                <a:gd name="T34" fmla="*/ 217 w 218"/>
                <a:gd name="T35" fmla="*/ 217 h 218"/>
                <a:gd name="T36" fmla="*/ 140 w 218"/>
                <a:gd name="T37" fmla="*/ 217 h 218"/>
                <a:gd name="T38" fmla="*/ 120 w 218"/>
                <a:gd name="T39" fmla="*/ 209 h 218"/>
                <a:gd name="T40" fmla="*/ 136 w 218"/>
                <a:gd name="T41" fmla="*/ 182 h 218"/>
                <a:gd name="T42" fmla="*/ 109 w 218"/>
                <a:gd name="T43" fmla="*/ 155 h 218"/>
                <a:gd name="T44" fmla="*/ 82 w 218"/>
                <a:gd name="T45" fmla="*/ 182 h 218"/>
                <a:gd name="T46" fmla="*/ 97 w 218"/>
                <a:gd name="T47" fmla="*/ 209 h 218"/>
                <a:gd name="T48" fmla="*/ 78 w 218"/>
                <a:gd name="T49" fmla="*/ 217 h 218"/>
                <a:gd name="T50" fmla="*/ 1 w 218"/>
                <a:gd name="T51" fmla="*/ 217 h 218"/>
                <a:gd name="T52" fmla="*/ 1 w 218"/>
                <a:gd name="T53" fmla="*/ 140 h 218"/>
                <a:gd name="T54" fmla="*/ 9 w 218"/>
                <a:gd name="T55" fmla="*/ 120 h 218"/>
                <a:gd name="T56" fmla="*/ 36 w 218"/>
                <a:gd name="T57" fmla="*/ 136 h 218"/>
                <a:gd name="T58" fmla="*/ 63 w 218"/>
                <a:gd name="T59" fmla="*/ 109 h 218"/>
                <a:gd name="T60" fmla="*/ 36 w 218"/>
                <a:gd name="T61" fmla="*/ 82 h 218"/>
                <a:gd name="T62" fmla="*/ 9 w 218"/>
                <a:gd name="T63" fmla="*/ 97 h 218"/>
                <a:gd name="T64" fmla="*/ 1 w 218"/>
                <a:gd name="T65" fmla="*/ 78 h 218"/>
                <a:gd name="T66" fmla="*/ 1 w 218"/>
                <a:gd name="T67" fmla="*/ 66 h 218"/>
                <a:gd name="T68" fmla="*/ 1 w 218"/>
                <a:gd name="T69" fmla="*/ 21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8" h="218">
                  <a:moveTo>
                    <a:pt x="1" y="21"/>
                  </a:moveTo>
                  <a:cubicBezTo>
                    <a:pt x="1" y="1"/>
                    <a:pt x="1" y="1"/>
                    <a:pt x="1" y="1"/>
                  </a:cubicBezTo>
                  <a:cubicBezTo>
                    <a:pt x="78" y="1"/>
                    <a:pt x="78" y="1"/>
                    <a:pt x="78" y="1"/>
                  </a:cubicBezTo>
                  <a:cubicBezTo>
                    <a:pt x="78" y="1"/>
                    <a:pt x="97" y="0"/>
                    <a:pt x="97" y="9"/>
                  </a:cubicBezTo>
                  <a:cubicBezTo>
                    <a:pt x="97" y="18"/>
                    <a:pt x="82" y="17"/>
                    <a:pt x="82" y="36"/>
                  </a:cubicBezTo>
                  <a:cubicBezTo>
                    <a:pt x="82" y="51"/>
                    <a:pt x="94" y="63"/>
                    <a:pt x="109" y="63"/>
                  </a:cubicBezTo>
                  <a:cubicBezTo>
                    <a:pt x="124" y="63"/>
                    <a:pt x="136" y="51"/>
                    <a:pt x="136" y="36"/>
                  </a:cubicBezTo>
                  <a:cubicBezTo>
                    <a:pt x="136" y="17"/>
                    <a:pt x="120" y="18"/>
                    <a:pt x="120" y="9"/>
                  </a:cubicBezTo>
                  <a:cubicBezTo>
                    <a:pt x="120" y="0"/>
                    <a:pt x="140" y="1"/>
                    <a:pt x="140" y="1"/>
                  </a:cubicBezTo>
                  <a:cubicBezTo>
                    <a:pt x="217" y="1"/>
                    <a:pt x="217" y="1"/>
                    <a:pt x="217" y="1"/>
                  </a:cubicBezTo>
                  <a:cubicBezTo>
                    <a:pt x="217" y="78"/>
                    <a:pt x="217" y="78"/>
                    <a:pt x="217" y="78"/>
                  </a:cubicBezTo>
                  <a:cubicBezTo>
                    <a:pt x="217" y="78"/>
                    <a:pt x="218" y="97"/>
                    <a:pt x="209" y="97"/>
                  </a:cubicBezTo>
                  <a:cubicBezTo>
                    <a:pt x="200" y="97"/>
                    <a:pt x="201" y="82"/>
                    <a:pt x="182" y="82"/>
                  </a:cubicBezTo>
                  <a:cubicBezTo>
                    <a:pt x="167" y="82"/>
                    <a:pt x="155" y="94"/>
                    <a:pt x="155" y="109"/>
                  </a:cubicBezTo>
                  <a:cubicBezTo>
                    <a:pt x="155" y="124"/>
                    <a:pt x="167" y="136"/>
                    <a:pt x="182" y="136"/>
                  </a:cubicBezTo>
                  <a:cubicBezTo>
                    <a:pt x="201" y="136"/>
                    <a:pt x="200" y="120"/>
                    <a:pt x="209" y="120"/>
                  </a:cubicBezTo>
                  <a:cubicBezTo>
                    <a:pt x="218" y="120"/>
                    <a:pt x="217" y="140"/>
                    <a:pt x="217" y="140"/>
                  </a:cubicBezTo>
                  <a:cubicBezTo>
                    <a:pt x="217" y="217"/>
                    <a:pt x="217" y="217"/>
                    <a:pt x="217" y="217"/>
                  </a:cubicBezTo>
                  <a:cubicBezTo>
                    <a:pt x="140" y="217"/>
                    <a:pt x="140" y="217"/>
                    <a:pt x="140" y="217"/>
                  </a:cubicBezTo>
                  <a:cubicBezTo>
                    <a:pt x="140" y="217"/>
                    <a:pt x="120" y="218"/>
                    <a:pt x="120" y="209"/>
                  </a:cubicBezTo>
                  <a:cubicBezTo>
                    <a:pt x="120" y="200"/>
                    <a:pt x="136" y="201"/>
                    <a:pt x="136" y="182"/>
                  </a:cubicBezTo>
                  <a:cubicBezTo>
                    <a:pt x="136" y="167"/>
                    <a:pt x="124" y="155"/>
                    <a:pt x="109" y="155"/>
                  </a:cubicBezTo>
                  <a:cubicBezTo>
                    <a:pt x="94" y="155"/>
                    <a:pt x="82" y="167"/>
                    <a:pt x="82" y="182"/>
                  </a:cubicBezTo>
                  <a:cubicBezTo>
                    <a:pt x="82" y="201"/>
                    <a:pt x="97" y="200"/>
                    <a:pt x="97" y="209"/>
                  </a:cubicBezTo>
                  <a:cubicBezTo>
                    <a:pt x="97" y="218"/>
                    <a:pt x="78" y="217"/>
                    <a:pt x="78" y="217"/>
                  </a:cubicBezTo>
                  <a:cubicBezTo>
                    <a:pt x="1" y="217"/>
                    <a:pt x="1" y="217"/>
                    <a:pt x="1" y="217"/>
                  </a:cubicBezTo>
                  <a:cubicBezTo>
                    <a:pt x="1" y="140"/>
                    <a:pt x="1" y="140"/>
                    <a:pt x="1" y="140"/>
                  </a:cubicBezTo>
                  <a:cubicBezTo>
                    <a:pt x="1" y="140"/>
                    <a:pt x="0" y="120"/>
                    <a:pt x="9" y="120"/>
                  </a:cubicBezTo>
                  <a:cubicBezTo>
                    <a:pt x="18" y="120"/>
                    <a:pt x="17" y="136"/>
                    <a:pt x="36" y="136"/>
                  </a:cubicBezTo>
                  <a:cubicBezTo>
                    <a:pt x="51" y="136"/>
                    <a:pt x="63" y="124"/>
                    <a:pt x="63" y="109"/>
                  </a:cubicBezTo>
                  <a:cubicBezTo>
                    <a:pt x="63" y="94"/>
                    <a:pt x="51" y="82"/>
                    <a:pt x="36" y="82"/>
                  </a:cubicBezTo>
                  <a:cubicBezTo>
                    <a:pt x="17" y="82"/>
                    <a:pt x="18" y="97"/>
                    <a:pt x="9" y="97"/>
                  </a:cubicBezTo>
                  <a:cubicBezTo>
                    <a:pt x="0" y="97"/>
                    <a:pt x="1" y="78"/>
                    <a:pt x="1" y="78"/>
                  </a:cubicBezTo>
                  <a:cubicBezTo>
                    <a:pt x="1" y="66"/>
                    <a:pt x="1" y="66"/>
                    <a:pt x="1" y="66"/>
                  </a:cubicBezTo>
                  <a:lnTo>
                    <a:pt x="1" y="21"/>
                  </a:lnTo>
                  <a:close/>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endParaRPr lang="en-US" dirty="0"/>
            </a:p>
          </p:txBody>
        </p:sp>
        <p:sp>
          <p:nvSpPr>
            <p:cNvPr id="9" name="green puzzle piece"/>
            <p:cNvSpPr>
              <a:spLocks/>
            </p:cNvSpPr>
            <p:nvPr/>
          </p:nvSpPr>
          <p:spPr bwMode="auto">
            <a:xfrm>
              <a:off x="1509486" y="-6643"/>
              <a:ext cx="1963790" cy="1966776"/>
            </a:xfrm>
            <a:custGeom>
              <a:avLst/>
              <a:gdLst>
                <a:gd name="T0" fmla="*/ 216 w 278"/>
                <a:gd name="T1" fmla="*/ 216 h 278"/>
                <a:gd name="T2" fmla="*/ 216 w 278"/>
                <a:gd name="T3" fmla="*/ 155 h 278"/>
                <a:gd name="T4" fmla="*/ 216 w 278"/>
                <a:gd name="T5" fmla="*/ 139 h 278"/>
                <a:gd name="T6" fmla="*/ 224 w 278"/>
                <a:gd name="T7" fmla="*/ 119 h 278"/>
                <a:gd name="T8" fmla="*/ 251 w 278"/>
                <a:gd name="T9" fmla="*/ 135 h 278"/>
                <a:gd name="T10" fmla="*/ 278 w 278"/>
                <a:gd name="T11" fmla="*/ 108 h 278"/>
                <a:gd name="T12" fmla="*/ 251 w 278"/>
                <a:gd name="T13" fmla="*/ 81 h 278"/>
                <a:gd name="T14" fmla="*/ 224 w 278"/>
                <a:gd name="T15" fmla="*/ 96 h 278"/>
                <a:gd name="T16" fmla="*/ 216 w 278"/>
                <a:gd name="T17" fmla="*/ 77 h 278"/>
                <a:gd name="T18" fmla="*/ 216 w 278"/>
                <a:gd name="T19" fmla="*/ 52 h 278"/>
                <a:gd name="T20" fmla="*/ 216 w 278"/>
                <a:gd name="T21" fmla="*/ 0 h 278"/>
                <a:gd name="T22" fmla="*/ 0 w 278"/>
                <a:gd name="T23" fmla="*/ 0 h 278"/>
                <a:gd name="T24" fmla="*/ 0 w 278"/>
                <a:gd name="T25" fmla="*/ 216 h 278"/>
                <a:gd name="T26" fmla="*/ 77 w 278"/>
                <a:gd name="T27" fmla="*/ 216 h 278"/>
                <a:gd name="T28" fmla="*/ 96 w 278"/>
                <a:gd name="T29" fmla="*/ 224 h 278"/>
                <a:gd name="T30" fmla="*/ 81 w 278"/>
                <a:gd name="T31" fmla="*/ 251 h 278"/>
                <a:gd name="T32" fmla="*/ 108 w 278"/>
                <a:gd name="T33" fmla="*/ 278 h 278"/>
                <a:gd name="T34" fmla="*/ 135 w 278"/>
                <a:gd name="T35" fmla="*/ 251 h 278"/>
                <a:gd name="T36" fmla="*/ 119 w 278"/>
                <a:gd name="T37" fmla="*/ 224 h 278"/>
                <a:gd name="T38" fmla="*/ 139 w 278"/>
                <a:gd name="T39" fmla="*/ 216 h 278"/>
                <a:gd name="T40" fmla="*/ 216 w 278"/>
                <a:gd name="T41" fmla="*/ 216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8" h="278">
                  <a:moveTo>
                    <a:pt x="216" y="216"/>
                  </a:moveTo>
                  <a:cubicBezTo>
                    <a:pt x="216" y="155"/>
                    <a:pt x="216" y="155"/>
                    <a:pt x="216" y="155"/>
                  </a:cubicBezTo>
                  <a:cubicBezTo>
                    <a:pt x="216" y="139"/>
                    <a:pt x="216" y="139"/>
                    <a:pt x="216" y="139"/>
                  </a:cubicBezTo>
                  <a:cubicBezTo>
                    <a:pt x="216" y="139"/>
                    <a:pt x="215" y="119"/>
                    <a:pt x="224" y="119"/>
                  </a:cubicBezTo>
                  <a:cubicBezTo>
                    <a:pt x="233" y="119"/>
                    <a:pt x="232" y="135"/>
                    <a:pt x="251" y="135"/>
                  </a:cubicBezTo>
                  <a:cubicBezTo>
                    <a:pt x="266" y="135"/>
                    <a:pt x="278" y="123"/>
                    <a:pt x="278" y="108"/>
                  </a:cubicBezTo>
                  <a:cubicBezTo>
                    <a:pt x="278" y="93"/>
                    <a:pt x="266" y="81"/>
                    <a:pt x="251" y="81"/>
                  </a:cubicBezTo>
                  <a:cubicBezTo>
                    <a:pt x="232" y="81"/>
                    <a:pt x="233" y="96"/>
                    <a:pt x="224" y="96"/>
                  </a:cubicBezTo>
                  <a:cubicBezTo>
                    <a:pt x="215" y="96"/>
                    <a:pt x="216" y="77"/>
                    <a:pt x="216" y="77"/>
                  </a:cubicBezTo>
                  <a:cubicBezTo>
                    <a:pt x="216" y="52"/>
                    <a:pt x="216" y="52"/>
                    <a:pt x="216" y="52"/>
                  </a:cubicBezTo>
                  <a:cubicBezTo>
                    <a:pt x="216" y="0"/>
                    <a:pt x="216" y="0"/>
                    <a:pt x="216" y="0"/>
                  </a:cubicBezTo>
                  <a:cubicBezTo>
                    <a:pt x="0" y="0"/>
                    <a:pt x="0" y="0"/>
                    <a:pt x="0" y="0"/>
                  </a:cubicBezTo>
                  <a:cubicBezTo>
                    <a:pt x="0" y="216"/>
                    <a:pt x="0" y="216"/>
                    <a:pt x="0" y="216"/>
                  </a:cubicBezTo>
                  <a:cubicBezTo>
                    <a:pt x="77" y="216"/>
                    <a:pt x="77" y="216"/>
                    <a:pt x="77" y="216"/>
                  </a:cubicBezTo>
                  <a:cubicBezTo>
                    <a:pt x="77" y="216"/>
                    <a:pt x="96" y="215"/>
                    <a:pt x="96" y="224"/>
                  </a:cubicBezTo>
                  <a:cubicBezTo>
                    <a:pt x="96" y="233"/>
                    <a:pt x="81" y="232"/>
                    <a:pt x="81" y="251"/>
                  </a:cubicBezTo>
                  <a:cubicBezTo>
                    <a:pt x="81" y="266"/>
                    <a:pt x="93" y="278"/>
                    <a:pt x="108" y="278"/>
                  </a:cubicBezTo>
                  <a:cubicBezTo>
                    <a:pt x="123" y="278"/>
                    <a:pt x="135" y="266"/>
                    <a:pt x="135" y="251"/>
                  </a:cubicBezTo>
                  <a:cubicBezTo>
                    <a:pt x="135" y="232"/>
                    <a:pt x="119" y="233"/>
                    <a:pt x="119" y="224"/>
                  </a:cubicBezTo>
                  <a:cubicBezTo>
                    <a:pt x="119" y="215"/>
                    <a:pt x="139" y="216"/>
                    <a:pt x="139" y="216"/>
                  </a:cubicBezTo>
                  <a:lnTo>
                    <a:pt x="216" y="216"/>
                  </a:lnTo>
                  <a:close/>
                </a:path>
              </a:pathLst>
            </a:custGeom>
            <a:solidFill>
              <a:schemeClr val="bg2"/>
            </a:solidFill>
            <a:ln>
              <a:solidFill>
                <a:schemeClr val="bg2"/>
              </a:solidFill>
            </a:ln>
          </p:spPr>
          <p:txBody>
            <a:bodyPr vert="horz" wrap="square" lIns="91440" tIns="45720" rIns="91440" bIns="45720" numCol="1" anchor="t" anchorCtr="0" compatLnSpc="1">
              <a:prstTxWarp prst="textNoShape">
                <a:avLst/>
              </a:prstTxWarp>
            </a:bodyPr>
            <a:lstStyle/>
            <a:p>
              <a:endParaRPr lang="en-US" dirty="0"/>
            </a:p>
          </p:txBody>
        </p:sp>
        <p:sp>
          <p:nvSpPr>
            <p:cNvPr id="10" name="red puzzle piece"/>
            <p:cNvSpPr>
              <a:spLocks/>
            </p:cNvSpPr>
            <p:nvPr/>
          </p:nvSpPr>
          <p:spPr bwMode="auto">
            <a:xfrm>
              <a:off x="8708062" y="-6643"/>
              <a:ext cx="1963790" cy="1966776"/>
            </a:xfrm>
            <a:custGeom>
              <a:avLst/>
              <a:gdLst>
                <a:gd name="T0" fmla="*/ 62 w 278"/>
                <a:gd name="T1" fmla="*/ 216 h 278"/>
                <a:gd name="T2" fmla="*/ 62 w 278"/>
                <a:gd name="T3" fmla="*/ 155 h 278"/>
                <a:gd name="T4" fmla="*/ 61 w 278"/>
                <a:gd name="T5" fmla="*/ 139 h 278"/>
                <a:gd name="T6" fmla="*/ 53 w 278"/>
                <a:gd name="T7" fmla="*/ 119 h 278"/>
                <a:gd name="T8" fmla="*/ 27 w 278"/>
                <a:gd name="T9" fmla="*/ 135 h 278"/>
                <a:gd name="T10" fmla="*/ 0 w 278"/>
                <a:gd name="T11" fmla="*/ 108 h 278"/>
                <a:gd name="T12" fmla="*/ 27 w 278"/>
                <a:gd name="T13" fmla="*/ 81 h 278"/>
                <a:gd name="T14" fmla="*/ 53 w 278"/>
                <a:gd name="T15" fmla="*/ 96 h 278"/>
                <a:gd name="T16" fmla="*/ 61 w 278"/>
                <a:gd name="T17" fmla="*/ 77 h 278"/>
                <a:gd name="T18" fmla="*/ 62 w 278"/>
                <a:gd name="T19" fmla="*/ 52 h 278"/>
                <a:gd name="T20" fmla="*/ 62 w 278"/>
                <a:gd name="T21" fmla="*/ 0 h 278"/>
                <a:gd name="T22" fmla="*/ 278 w 278"/>
                <a:gd name="T23" fmla="*/ 0 h 278"/>
                <a:gd name="T24" fmla="*/ 278 w 278"/>
                <a:gd name="T25" fmla="*/ 216 h 278"/>
                <a:gd name="T26" fmla="*/ 200 w 278"/>
                <a:gd name="T27" fmla="*/ 216 h 278"/>
                <a:gd name="T28" fmla="*/ 181 w 278"/>
                <a:gd name="T29" fmla="*/ 224 h 278"/>
                <a:gd name="T30" fmla="*/ 196 w 278"/>
                <a:gd name="T31" fmla="*/ 251 h 278"/>
                <a:gd name="T32" fmla="*/ 170 w 278"/>
                <a:gd name="T33" fmla="*/ 278 h 278"/>
                <a:gd name="T34" fmla="*/ 143 w 278"/>
                <a:gd name="T35" fmla="*/ 251 h 278"/>
                <a:gd name="T36" fmla="*/ 158 w 278"/>
                <a:gd name="T37" fmla="*/ 224 h 278"/>
                <a:gd name="T38" fmla="*/ 139 w 278"/>
                <a:gd name="T39" fmla="*/ 216 h 278"/>
                <a:gd name="T40" fmla="*/ 62 w 278"/>
                <a:gd name="T41" fmla="*/ 216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8" h="278">
                  <a:moveTo>
                    <a:pt x="62" y="216"/>
                  </a:moveTo>
                  <a:cubicBezTo>
                    <a:pt x="62" y="155"/>
                    <a:pt x="62" y="155"/>
                    <a:pt x="62" y="155"/>
                  </a:cubicBezTo>
                  <a:cubicBezTo>
                    <a:pt x="61" y="139"/>
                    <a:pt x="61" y="139"/>
                    <a:pt x="61" y="139"/>
                  </a:cubicBezTo>
                  <a:cubicBezTo>
                    <a:pt x="61" y="139"/>
                    <a:pt x="62" y="119"/>
                    <a:pt x="53" y="119"/>
                  </a:cubicBezTo>
                  <a:cubicBezTo>
                    <a:pt x="45" y="119"/>
                    <a:pt x="46" y="135"/>
                    <a:pt x="27" y="135"/>
                  </a:cubicBezTo>
                  <a:cubicBezTo>
                    <a:pt x="12" y="135"/>
                    <a:pt x="0" y="123"/>
                    <a:pt x="0" y="108"/>
                  </a:cubicBezTo>
                  <a:cubicBezTo>
                    <a:pt x="0" y="93"/>
                    <a:pt x="12" y="81"/>
                    <a:pt x="27" y="81"/>
                  </a:cubicBezTo>
                  <a:cubicBezTo>
                    <a:pt x="46" y="81"/>
                    <a:pt x="45" y="96"/>
                    <a:pt x="53" y="96"/>
                  </a:cubicBezTo>
                  <a:cubicBezTo>
                    <a:pt x="62" y="96"/>
                    <a:pt x="61" y="77"/>
                    <a:pt x="61" y="77"/>
                  </a:cubicBezTo>
                  <a:cubicBezTo>
                    <a:pt x="62" y="52"/>
                    <a:pt x="62" y="52"/>
                    <a:pt x="62" y="52"/>
                  </a:cubicBezTo>
                  <a:cubicBezTo>
                    <a:pt x="62" y="0"/>
                    <a:pt x="62" y="0"/>
                    <a:pt x="62" y="0"/>
                  </a:cubicBezTo>
                  <a:cubicBezTo>
                    <a:pt x="278" y="0"/>
                    <a:pt x="278" y="0"/>
                    <a:pt x="278" y="0"/>
                  </a:cubicBezTo>
                  <a:cubicBezTo>
                    <a:pt x="278" y="216"/>
                    <a:pt x="278" y="216"/>
                    <a:pt x="278" y="216"/>
                  </a:cubicBezTo>
                  <a:cubicBezTo>
                    <a:pt x="200" y="216"/>
                    <a:pt x="200" y="216"/>
                    <a:pt x="200" y="216"/>
                  </a:cubicBezTo>
                  <a:cubicBezTo>
                    <a:pt x="200" y="216"/>
                    <a:pt x="181" y="215"/>
                    <a:pt x="181" y="224"/>
                  </a:cubicBezTo>
                  <a:cubicBezTo>
                    <a:pt x="181" y="233"/>
                    <a:pt x="196" y="232"/>
                    <a:pt x="196" y="251"/>
                  </a:cubicBezTo>
                  <a:cubicBezTo>
                    <a:pt x="196" y="266"/>
                    <a:pt x="184" y="278"/>
                    <a:pt x="170" y="278"/>
                  </a:cubicBezTo>
                  <a:cubicBezTo>
                    <a:pt x="155" y="278"/>
                    <a:pt x="143" y="266"/>
                    <a:pt x="143" y="251"/>
                  </a:cubicBezTo>
                  <a:cubicBezTo>
                    <a:pt x="143" y="232"/>
                    <a:pt x="158" y="233"/>
                    <a:pt x="158" y="224"/>
                  </a:cubicBezTo>
                  <a:cubicBezTo>
                    <a:pt x="158" y="215"/>
                    <a:pt x="139" y="216"/>
                    <a:pt x="139" y="216"/>
                  </a:cubicBezTo>
                  <a:lnTo>
                    <a:pt x="62" y="216"/>
                  </a:lnTo>
                  <a:close/>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endParaRPr lang="en-US" dirty="0"/>
            </a:p>
          </p:txBody>
        </p:sp>
        <p:sp>
          <p:nvSpPr>
            <p:cNvPr id="11" name="blue puzzle piece"/>
            <p:cNvSpPr>
              <a:spLocks/>
            </p:cNvSpPr>
            <p:nvPr/>
          </p:nvSpPr>
          <p:spPr bwMode="auto">
            <a:xfrm>
              <a:off x="1509486" y="1515444"/>
              <a:ext cx="1963790" cy="1972744"/>
            </a:xfrm>
            <a:custGeom>
              <a:avLst/>
              <a:gdLst>
                <a:gd name="T0" fmla="*/ 0 w 278"/>
                <a:gd name="T1" fmla="*/ 217 h 279"/>
                <a:gd name="T2" fmla="*/ 0 w 278"/>
                <a:gd name="T3" fmla="*/ 1 h 279"/>
                <a:gd name="T4" fmla="*/ 77 w 278"/>
                <a:gd name="T5" fmla="*/ 1 h 279"/>
                <a:gd name="T6" fmla="*/ 96 w 278"/>
                <a:gd name="T7" fmla="*/ 9 h 279"/>
                <a:gd name="T8" fmla="*/ 81 w 278"/>
                <a:gd name="T9" fmla="*/ 36 h 279"/>
                <a:gd name="T10" fmla="*/ 108 w 278"/>
                <a:gd name="T11" fmla="*/ 63 h 279"/>
                <a:gd name="T12" fmla="*/ 135 w 278"/>
                <a:gd name="T13" fmla="*/ 36 h 279"/>
                <a:gd name="T14" fmla="*/ 119 w 278"/>
                <a:gd name="T15" fmla="*/ 9 h 279"/>
                <a:gd name="T16" fmla="*/ 139 w 278"/>
                <a:gd name="T17" fmla="*/ 1 h 279"/>
                <a:gd name="T18" fmla="*/ 216 w 278"/>
                <a:gd name="T19" fmla="*/ 1 h 279"/>
                <a:gd name="T20" fmla="*/ 216 w 278"/>
                <a:gd name="T21" fmla="*/ 78 h 279"/>
                <a:gd name="T22" fmla="*/ 224 w 278"/>
                <a:gd name="T23" fmla="*/ 97 h 279"/>
                <a:gd name="T24" fmla="*/ 251 w 278"/>
                <a:gd name="T25" fmla="*/ 82 h 279"/>
                <a:gd name="T26" fmla="*/ 278 w 278"/>
                <a:gd name="T27" fmla="*/ 109 h 279"/>
                <a:gd name="T28" fmla="*/ 251 w 278"/>
                <a:gd name="T29" fmla="*/ 136 h 279"/>
                <a:gd name="T30" fmla="*/ 224 w 278"/>
                <a:gd name="T31" fmla="*/ 120 h 279"/>
                <a:gd name="T32" fmla="*/ 216 w 278"/>
                <a:gd name="T33" fmla="*/ 140 h 279"/>
                <a:gd name="T34" fmla="*/ 216 w 278"/>
                <a:gd name="T35" fmla="*/ 217 h 279"/>
                <a:gd name="T36" fmla="*/ 139 w 278"/>
                <a:gd name="T37" fmla="*/ 217 h 279"/>
                <a:gd name="T38" fmla="*/ 119 w 278"/>
                <a:gd name="T39" fmla="*/ 225 h 279"/>
                <a:gd name="T40" fmla="*/ 135 w 278"/>
                <a:gd name="T41" fmla="*/ 252 h 279"/>
                <a:gd name="T42" fmla="*/ 108 w 278"/>
                <a:gd name="T43" fmla="*/ 279 h 279"/>
                <a:gd name="T44" fmla="*/ 81 w 278"/>
                <a:gd name="T45" fmla="*/ 252 h 279"/>
                <a:gd name="T46" fmla="*/ 96 w 278"/>
                <a:gd name="T47" fmla="*/ 225 h 279"/>
                <a:gd name="T48" fmla="*/ 77 w 278"/>
                <a:gd name="T49" fmla="*/ 217 h 279"/>
                <a:gd name="T50" fmla="*/ 0 w 278"/>
                <a:gd name="T51" fmla="*/ 217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8" h="279">
                  <a:moveTo>
                    <a:pt x="0" y="217"/>
                  </a:moveTo>
                  <a:cubicBezTo>
                    <a:pt x="0" y="1"/>
                    <a:pt x="0" y="1"/>
                    <a:pt x="0" y="1"/>
                  </a:cubicBezTo>
                  <a:cubicBezTo>
                    <a:pt x="77" y="1"/>
                    <a:pt x="77" y="1"/>
                    <a:pt x="77" y="1"/>
                  </a:cubicBezTo>
                  <a:cubicBezTo>
                    <a:pt x="77" y="1"/>
                    <a:pt x="96" y="0"/>
                    <a:pt x="96" y="9"/>
                  </a:cubicBezTo>
                  <a:cubicBezTo>
                    <a:pt x="96" y="18"/>
                    <a:pt x="81" y="17"/>
                    <a:pt x="81" y="36"/>
                  </a:cubicBezTo>
                  <a:cubicBezTo>
                    <a:pt x="81" y="51"/>
                    <a:pt x="93" y="63"/>
                    <a:pt x="108" y="63"/>
                  </a:cubicBezTo>
                  <a:cubicBezTo>
                    <a:pt x="123" y="63"/>
                    <a:pt x="135" y="51"/>
                    <a:pt x="135" y="36"/>
                  </a:cubicBezTo>
                  <a:cubicBezTo>
                    <a:pt x="135" y="17"/>
                    <a:pt x="119" y="18"/>
                    <a:pt x="119" y="9"/>
                  </a:cubicBezTo>
                  <a:cubicBezTo>
                    <a:pt x="119" y="0"/>
                    <a:pt x="139" y="1"/>
                    <a:pt x="139" y="1"/>
                  </a:cubicBezTo>
                  <a:cubicBezTo>
                    <a:pt x="216" y="1"/>
                    <a:pt x="216" y="1"/>
                    <a:pt x="216" y="1"/>
                  </a:cubicBezTo>
                  <a:cubicBezTo>
                    <a:pt x="216" y="78"/>
                    <a:pt x="216" y="78"/>
                    <a:pt x="216" y="78"/>
                  </a:cubicBezTo>
                  <a:cubicBezTo>
                    <a:pt x="216" y="78"/>
                    <a:pt x="215" y="97"/>
                    <a:pt x="224" y="97"/>
                  </a:cubicBezTo>
                  <a:cubicBezTo>
                    <a:pt x="233" y="97"/>
                    <a:pt x="232" y="82"/>
                    <a:pt x="251" y="82"/>
                  </a:cubicBezTo>
                  <a:cubicBezTo>
                    <a:pt x="266" y="82"/>
                    <a:pt x="278" y="94"/>
                    <a:pt x="278" y="109"/>
                  </a:cubicBezTo>
                  <a:cubicBezTo>
                    <a:pt x="278" y="124"/>
                    <a:pt x="266" y="136"/>
                    <a:pt x="251" y="136"/>
                  </a:cubicBezTo>
                  <a:cubicBezTo>
                    <a:pt x="232" y="136"/>
                    <a:pt x="233" y="120"/>
                    <a:pt x="224" y="120"/>
                  </a:cubicBezTo>
                  <a:cubicBezTo>
                    <a:pt x="215" y="120"/>
                    <a:pt x="216" y="140"/>
                    <a:pt x="216" y="140"/>
                  </a:cubicBezTo>
                  <a:cubicBezTo>
                    <a:pt x="216" y="217"/>
                    <a:pt x="216" y="217"/>
                    <a:pt x="216" y="217"/>
                  </a:cubicBezTo>
                  <a:cubicBezTo>
                    <a:pt x="139" y="217"/>
                    <a:pt x="139" y="217"/>
                    <a:pt x="139" y="217"/>
                  </a:cubicBezTo>
                  <a:cubicBezTo>
                    <a:pt x="139" y="217"/>
                    <a:pt x="119" y="216"/>
                    <a:pt x="119" y="225"/>
                  </a:cubicBezTo>
                  <a:cubicBezTo>
                    <a:pt x="119" y="234"/>
                    <a:pt x="135" y="233"/>
                    <a:pt x="135" y="252"/>
                  </a:cubicBezTo>
                  <a:cubicBezTo>
                    <a:pt x="135" y="267"/>
                    <a:pt x="123" y="279"/>
                    <a:pt x="108" y="279"/>
                  </a:cubicBezTo>
                  <a:cubicBezTo>
                    <a:pt x="93" y="279"/>
                    <a:pt x="81" y="267"/>
                    <a:pt x="81" y="252"/>
                  </a:cubicBezTo>
                  <a:cubicBezTo>
                    <a:pt x="81" y="233"/>
                    <a:pt x="96" y="234"/>
                    <a:pt x="96" y="225"/>
                  </a:cubicBezTo>
                  <a:cubicBezTo>
                    <a:pt x="96" y="216"/>
                    <a:pt x="77" y="217"/>
                    <a:pt x="77" y="217"/>
                  </a:cubicBezTo>
                  <a:lnTo>
                    <a:pt x="0" y="217"/>
                  </a:lnTo>
                  <a:close/>
                </a:path>
              </a:pathLst>
            </a:custGeom>
            <a:solidFill>
              <a:schemeClr val="accent6"/>
            </a:solidFill>
            <a:ln>
              <a:solidFill>
                <a:schemeClr val="accent6"/>
              </a:solidFill>
            </a:ln>
          </p:spPr>
          <p:txBody>
            <a:bodyPr vert="horz" wrap="square" lIns="91440" tIns="45720" rIns="91440" bIns="45720" numCol="1" anchor="t" anchorCtr="0" compatLnSpc="1">
              <a:prstTxWarp prst="textNoShape">
                <a:avLst/>
              </a:prstTxWarp>
            </a:bodyPr>
            <a:lstStyle/>
            <a:p>
              <a:endParaRPr lang="en-US" dirty="0"/>
            </a:p>
          </p:txBody>
        </p:sp>
        <p:sp>
          <p:nvSpPr>
            <p:cNvPr id="12" name="green puzzle piece"/>
            <p:cNvSpPr>
              <a:spLocks/>
            </p:cNvSpPr>
            <p:nvPr/>
          </p:nvSpPr>
          <p:spPr bwMode="auto">
            <a:xfrm>
              <a:off x="1509486" y="3043500"/>
              <a:ext cx="1963790" cy="1972744"/>
            </a:xfrm>
            <a:custGeom>
              <a:avLst/>
              <a:gdLst>
                <a:gd name="T0" fmla="*/ 0 w 278"/>
                <a:gd name="T1" fmla="*/ 217 h 279"/>
                <a:gd name="T2" fmla="*/ 0 w 278"/>
                <a:gd name="T3" fmla="*/ 1 h 279"/>
                <a:gd name="T4" fmla="*/ 77 w 278"/>
                <a:gd name="T5" fmla="*/ 1 h 279"/>
                <a:gd name="T6" fmla="*/ 96 w 278"/>
                <a:gd name="T7" fmla="*/ 9 h 279"/>
                <a:gd name="T8" fmla="*/ 81 w 278"/>
                <a:gd name="T9" fmla="*/ 36 h 279"/>
                <a:gd name="T10" fmla="*/ 108 w 278"/>
                <a:gd name="T11" fmla="*/ 63 h 279"/>
                <a:gd name="T12" fmla="*/ 135 w 278"/>
                <a:gd name="T13" fmla="*/ 36 h 279"/>
                <a:gd name="T14" fmla="*/ 119 w 278"/>
                <a:gd name="T15" fmla="*/ 9 h 279"/>
                <a:gd name="T16" fmla="*/ 139 w 278"/>
                <a:gd name="T17" fmla="*/ 1 h 279"/>
                <a:gd name="T18" fmla="*/ 216 w 278"/>
                <a:gd name="T19" fmla="*/ 1 h 279"/>
                <a:gd name="T20" fmla="*/ 216 w 278"/>
                <a:gd name="T21" fmla="*/ 78 h 279"/>
                <a:gd name="T22" fmla="*/ 224 w 278"/>
                <a:gd name="T23" fmla="*/ 97 h 279"/>
                <a:gd name="T24" fmla="*/ 251 w 278"/>
                <a:gd name="T25" fmla="*/ 82 h 279"/>
                <a:gd name="T26" fmla="*/ 278 w 278"/>
                <a:gd name="T27" fmla="*/ 109 h 279"/>
                <a:gd name="T28" fmla="*/ 251 w 278"/>
                <a:gd name="T29" fmla="*/ 136 h 279"/>
                <a:gd name="T30" fmla="*/ 224 w 278"/>
                <a:gd name="T31" fmla="*/ 120 h 279"/>
                <a:gd name="T32" fmla="*/ 216 w 278"/>
                <a:gd name="T33" fmla="*/ 140 h 279"/>
                <a:gd name="T34" fmla="*/ 216 w 278"/>
                <a:gd name="T35" fmla="*/ 217 h 279"/>
                <a:gd name="T36" fmla="*/ 139 w 278"/>
                <a:gd name="T37" fmla="*/ 217 h 279"/>
                <a:gd name="T38" fmla="*/ 119 w 278"/>
                <a:gd name="T39" fmla="*/ 225 h 279"/>
                <a:gd name="T40" fmla="*/ 135 w 278"/>
                <a:gd name="T41" fmla="*/ 252 h 279"/>
                <a:gd name="T42" fmla="*/ 108 w 278"/>
                <a:gd name="T43" fmla="*/ 279 h 279"/>
                <a:gd name="T44" fmla="*/ 81 w 278"/>
                <a:gd name="T45" fmla="*/ 252 h 279"/>
                <a:gd name="T46" fmla="*/ 96 w 278"/>
                <a:gd name="T47" fmla="*/ 225 h 279"/>
                <a:gd name="T48" fmla="*/ 77 w 278"/>
                <a:gd name="T49" fmla="*/ 217 h 279"/>
                <a:gd name="T50" fmla="*/ 0 w 278"/>
                <a:gd name="T51" fmla="*/ 217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8" h="279">
                  <a:moveTo>
                    <a:pt x="0" y="217"/>
                  </a:moveTo>
                  <a:cubicBezTo>
                    <a:pt x="0" y="1"/>
                    <a:pt x="0" y="1"/>
                    <a:pt x="0" y="1"/>
                  </a:cubicBezTo>
                  <a:cubicBezTo>
                    <a:pt x="77" y="1"/>
                    <a:pt x="77" y="1"/>
                    <a:pt x="77" y="1"/>
                  </a:cubicBezTo>
                  <a:cubicBezTo>
                    <a:pt x="77" y="1"/>
                    <a:pt x="96" y="0"/>
                    <a:pt x="96" y="9"/>
                  </a:cubicBezTo>
                  <a:cubicBezTo>
                    <a:pt x="96" y="18"/>
                    <a:pt x="81" y="17"/>
                    <a:pt x="81" y="36"/>
                  </a:cubicBezTo>
                  <a:cubicBezTo>
                    <a:pt x="81" y="51"/>
                    <a:pt x="93" y="63"/>
                    <a:pt x="108" y="63"/>
                  </a:cubicBezTo>
                  <a:cubicBezTo>
                    <a:pt x="123" y="63"/>
                    <a:pt x="135" y="51"/>
                    <a:pt x="135" y="36"/>
                  </a:cubicBezTo>
                  <a:cubicBezTo>
                    <a:pt x="135" y="17"/>
                    <a:pt x="119" y="18"/>
                    <a:pt x="119" y="9"/>
                  </a:cubicBezTo>
                  <a:cubicBezTo>
                    <a:pt x="119" y="0"/>
                    <a:pt x="139" y="1"/>
                    <a:pt x="139" y="1"/>
                  </a:cubicBezTo>
                  <a:cubicBezTo>
                    <a:pt x="216" y="1"/>
                    <a:pt x="216" y="1"/>
                    <a:pt x="216" y="1"/>
                  </a:cubicBezTo>
                  <a:cubicBezTo>
                    <a:pt x="216" y="78"/>
                    <a:pt x="216" y="78"/>
                    <a:pt x="216" y="78"/>
                  </a:cubicBezTo>
                  <a:cubicBezTo>
                    <a:pt x="216" y="78"/>
                    <a:pt x="215" y="97"/>
                    <a:pt x="224" y="97"/>
                  </a:cubicBezTo>
                  <a:cubicBezTo>
                    <a:pt x="233" y="97"/>
                    <a:pt x="232" y="82"/>
                    <a:pt x="251" y="82"/>
                  </a:cubicBezTo>
                  <a:cubicBezTo>
                    <a:pt x="266" y="82"/>
                    <a:pt x="278" y="94"/>
                    <a:pt x="278" y="109"/>
                  </a:cubicBezTo>
                  <a:cubicBezTo>
                    <a:pt x="278" y="124"/>
                    <a:pt x="266" y="136"/>
                    <a:pt x="251" y="136"/>
                  </a:cubicBezTo>
                  <a:cubicBezTo>
                    <a:pt x="232" y="136"/>
                    <a:pt x="233" y="120"/>
                    <a:pt x="224" y="120"/>
                  </a:cubicBezTo>
                  <a:cubicBezTo>
                    <a:pt x="215" y="120"/>
                    <a:pt x="216" y="140"/>
                    <a:pt x="216" y="140"/>
                  </a:cubicBezTo>
                  <a:cubicBezTo>
                    <a:pt x="216" y="217"/>
                    <a:pt x="216" y="217"/>
                    <a:pt x="216" y="217"/>
                  </a:cubicBezTo>
                  <a:cubicBezTo>
                    <a:pt x="139" y="217"/>
                    <a:pt x="139" y="217"/>
                    <a:pt x="139" y="217"/>
                  </a:cubicBezTo>
                  <a:cubicBezTo>
                    <a:pt x="139" y="217"/>
                    <a:pt x="119" y="216"/>
                    <a:pt x="119" y="225"/>
                  </a:cubicBezTo>
                  <a:cubicBezTo>
                    <a:pt x="119" y="234"/>
                    <a:pt x="135" y="233"/>
                    <a:pt x="135" y="252"/>
                  </a:cubicBezTo>
                  <a:cubicBezTo>
                    <a:pt x="135" y="267"/>
                    <a:pt x="123" y="279"/>
                    <a:pt x="108" y="279"/>
                  </a:cubicBezTo>
                  <a:cubicBezTo>
                    <a:pt x="93" y="279"/>
                    <a:pt x="81" y="267"/>
                    <a:pt x="81" y="252"/>
                  </a:cubicBezTo>
                  <a:cubicBezTo>
                    <a:pt x="81" y="233"/>
                    <a:pt x="96" y="234"/>
                    <a:pt x="96" y="225"/>
                  </a:cubicBezTo>
                  <a:cubicBezTo>
                    <a:pt x="96" y="216"/>
                    <a:pt x="77" y="217"/>
                    <a:pt x="77" y="217"/>
                  </a:cubicBezTo>
                  <a:lnTo>
                    <a:pt x="0" y="217"/>
                  </a:lnTo>
                  <a:close/>
                </a:path>
              </a:pathLst>
            </a:custGeom>
            <a:solidFill>
              <a:schemeClr val="bg2"/>
            </a:solidFill>
            <a:ln>
              <a:solidFill>
                <a:schemeClr val="bg2"/>
              </a:solidFill>
            </a:ln>
          </p:spPr>
          <p:txBody>
            <a:bodyPr vert="horz" wrap="square" lIns="91440" tIns="45720" rIns="91440" bIns="45720" numCol="1" anchor="t" anchorCtr="0" compatLnSpc="1">
              <a:prstTxWarp prst="textNoShape">
                <a:avLst/>
              </a:prstTxWarp>
            </a:bodyPr>
            <a:lstStyle/>
            <a:p>
              <a:endParaRPr lang="en-US" dirty="0"/>
            </a:p>
          </p:txBody>
        </p:sp>
        <p:sp>
          <p:nvSpPr>
            <p:cNvPr id="13" name="yellow puzzle piece"/>
            <p:cNvSpPr>
              <a:spLocks/>
            </p:cNvSpPr>
            <p:nvPr/>
          </p:nvSpPr>
          <p:spPr bwMode="auto">
            <a:xfrm>
              <a:off x="3028589" y="-6643"/>
              <a:ext cx="1539994" cy="1966776"/>
            </a:xfrm>
            <a:custGeom>
              <a:avLst/>
              <a:gdLst>
                <a:gd name="T0" fmla="*/ 1 w 218"/>
                <a:gd name="T1" fmla="*/ 77 h 278"/>
                <a:gd name="T2" fmla="*/ 9 w 218"/>
                <a:gd name="T3" fmla="*/ 96 h 278"/>
                <a:gd name="T4" fmla="*/ 36 w 218"/>
                <a:gd name="T5" fmla="*/ 81 h 278"/>
                <a:gd name="T6" fmla="*/ 63 w 218"/>
                <a:gd name="T7" fmla="*/ 108 h 278"/>
                <a:gd name="T8" fmla="*/ 36 w 218"/>
                <a:gd name="T9" fmla="*/ 135 h 278"/>
                <a:gd name="T10" fmla="*/ 9 w 218"/>
                <a:gd name="T11" fmla="*/ 119 h 278"/>
                <a:gd name="T12" fmla="*/ 1 w 218"/>
                <a:gd name="T13" fmla="*/ 139 h 278"/>
                <a:gd name="T14" fmla="*/ 1 w 218"/>
                <a:gd name="T15" fmla="*/ 216 h 278"/>
                <a:gd name="T16" fmla="*/ 78 w 218"/>
                <a:gd name="T17" fmla="*/ 216 h 278"/>
                <a:gd name="T18" fmla="*/ 97 w 218"/>
                <a:gd name="T19" fmla="*/ 224 h 278"/>
                <a:gd name="T20" fmla="*/ 82 w 218"/>
                <a:gd name="T21" fmla="*/ 251 h 278"/>
                <a:gd name="T22" fmla="*/ 109 w 218"/>
                <a:gd name="T23" fmla="*/ 278 h 278"/>
                <a:gd name="T24" fmla="*/ 136 w 218"/>
                <a:gd name="T25" fmla="*/ 251 h 278"/>
                <a:gd name="T26" fmla="*/ 120 w 218"/>
                <a:gd name="T27" fmla="*/ 224 h 278"/>
                <a:gd name="T28" fmla="*/ 140 w 218"/>
                <a:gd name="T29" fmla="*/ 216 h 278"/>
                <a:gd name="T30" fmla="*/ 217 w 218"/>
                <a:gd name="T31" fmla="*/ 216 h 278"/>
                <a:gd name="T32" fmla="*/ 217 w 218"/>
                <a:gd name="T33" fmla="*/ 139 h 278"/>
                <a:gd name="T34" fmla="*/ 209 w 218"/>
                <a:gd name="T35" fmla="*/ 119 h 278"/>
                <a:gd name="T36" fmla="*/ 182 w 218"/>
                <a:gd name="T37" fmla="*/ 135 h 278"/>
                <a:gd name="T38" fmla="*/ 155 w 218"/>
                <a:gd name="T39" fmla="*/ 108 h 278"/>
                <a:gd name="T40" fmla="*/ 182 w 218"/>
                <a:gd name="T41" fmla="*/ 81 h 278"/>
                <a:gd name="T42" fmla="*/ 209 w 218"/>
                <a:gd name="T43" fmla="*/ 96 h 278"/>
                <a:gd name="T44" fmla="*/ 217 w 218"/>
                <a:gd name="T45" fmla="*/ 77 h 278"/>
                <a:gd name="T46" fmla="*/ 217 w 218"/>
                <a:gd name="T47" fmla="*/ 0 h 278"/>
                <a:gd name="T48" fmla="*/ 1 w 218"/>
                <a:gd name="T49" fmla="*/ 0 h 278"/>
                <a:gd name="T50" fmla="*/ 1 w 218"/>
                <a:gd name="T51" fmla="*/ 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8" h="278">
                  <a:moveTo>
                    <a:pt x="1" y="77"/>
                  </a:moveTo>
                  <a:cubicBezTo>
                    <a:pt x="1" y="77"/>
                    <a:pt x="0" y="96"/>
                    <a:pt x="9" y="96"/>
                  </a:cubicBezTo>
                  <a:cubicBezTo>
                    <a:pt x="18" y="96"/>
                    <a:pt x="17" y="81"/>
                    <a:pt x="36" y="81"/>
                  </a:cubicBezTo>
                  <a:cubicBezTo>
                    <a:pt x="51" y="81"/>
                    <a:pt x="63" y="93"/>
                    <a:pt x="63" y="108"/>
                  </a:cubicBezTo>
                  <a:cubicBezTo>
                    <a:pt x="63" y="123"/>
                    <a:pt x="51" y="135"/>
                    <a:pt x="36" y="135"/>
                  </a:cubicBezTo>
                  <a:cubicBezTo>
                    <a:pt x="17" y="135"/>
                    <a:pt x="18" y="119"/>
                    <a:pt x="9" y="119"/>
                  </a:cubicBezTo>
                  <a:cubicBezTo>
                    <a:pt x="0" y="119"/>
                    <a:pt x="1" y="139"/>
                    <a:pt x="1" y="139"/>
                  </a:cubicBezTo>
                  <a:cubicBezTo>
                    <a:pt x="1" y="216"/>
                    <a:pt x="1" y="216"/>
                    <a:pt x="1" y="216"/>
                  </a:cubicBezTo>
                  <a:cubicBezTo>
                    <a:pt x="78" y="216"/>
                    <a:pt x="78" y="216"/>
                    <a:pt x="78" y="216"/>
                  </a:cubicBezTo>
                  <a:cubicBezTo>
                    <a:pt x="78" y="216"/>
                    <a:pt x="97" y="215"/>
                    <a:pt x="97" y="224"/>
                  </a:cubicBezTo>
                  <a:cubicBezTo>
                    <a:pt x="97" y="233"/>
                    <a:pt x="82" y="232"/>
                    <a:pt x="82" y="251"/>
                  </a:cubicBezTo>
                  <a:cubicBezTo>
                    <a:pt x="82" y="266"/>
                    <a:pt x="94" y="278"/>
                    <a:pt x="109" y="278"/>
                  </a:cubicBezTo>
                  <a:cubicBezTo>
                    <a:pt x="124" y="278"/>
                    <a:pt x="136" y="266"/>
                    <a:pt x="136" y="251"/>
                  </a:cubicBezTo>
                  <a:cubicBezTo>
                    <a:pt x="136" y="232"/>
                    <a:pt x="120" y="233"/>
                    <a:pt x="120" y="224"/>
                  </a:cubicBezTo>
                  <a:cubicBezTo>
                    <a:pt x="120" y="215"/>
                    <a:pt x="140" y="216"/>
                    <a:pt x="140" y="216"/>
                  </a:cubicBezTo>
                  <a:cubicBezTo>
                    <a:pt x="217" y="216"/>
                    <a:pt x="217" y="216"/>
                    <a:pt x="217" y="216"/>
                  </a:cubicBezTo>
                  <a:cubicBezTo>
                    <a:pt x="217" y="139"/>
                    <a:pt x="217" y="139"/>
                    <a:pt x="217" y="139"/>
                  </a:cubicBezTo>
                  <a:cubicBezTo>
                    <a:pt x="217" y="139"/>
                    <a:pt x="218" y="119"/>
                    <a:pt x="209" y="119"/>
                  </a:cubicBezTo>
                  <a:cubicBezTo>
                    <a:pt x="200" y="119"/>
                    <a:pt x="201" y="135"/>
                    <a:pt x="182" y="135"/>
                  </a:cubicBezTo>
                  <a:cubicBezTo>
                    <a:pt x="167" y="135"/>
                    <a:pt x="155" y="123"/>
                    <a:pt x="155" y="108"/>
                  </a:cubicBezTo>
                  <a:cubicBezTo>
                    <a:pt x="155" y="93"/>
                    <a:pt x="167" y="81"/>
                    <a:pt x="182" y="81"/>
                  </a:cubicBezTo>
                  <a:cubicBezTo>
                    <a:pt x="201" y="81"/>
                    <a:pt x="200" y="96"/>
                    <a:pt x="209" y="96"/>
                  </a:cubicBezTo>
                  <a:cubicBezTo>
                    <a:pt x="218" y="96"/>
                    <a:pt x="217" y="77"/>
                    <a:pt x="217" y="77"/>
                  </a:cubicBezTo>
                  <a:cubicBezTo>
                    <a:pt x="217" y="0"/>
                    <a:pt x="217" y="0"/>
                    <a:pt x="217" y="0"/>
                  </a:cubicBezTo>
                  <a:cubicBezTo>
                    <a:pt x="1" y="0"/>
                    <a:pt x="1" y="0"/>
                    <a:pt x="1" y="0"/>
                  </a:cubicBezTo>
                  <a:lnTo>
                    <a:pt x="1" y="77"/>
                  </a:lnTo>
                  <a:close/>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14" name="teal puzzle piece"/>
            <p:cNvSpPr>
              <a:spLocks/>
            </p:cNvSpPr>
            <p:nvPr/>
          </p:nvSpPr>
          <p:spPr bwMode="auto">
            <a:xfrm>
              <a:off x="6081716" y="-6643"/>
              <a:ext cx="1969759" cy="1966776"/>
            </a:xfrm>
            <a:custGeom>
              <a:avLst/>
              <a:gdLst>
                <a:gd name="T0" fmla="*/ 217 w 279"/>
                <a:gd name="T1" fmla="*/ 0 h 278"/>
                <a:gd name="T2" fmla="*/ 1 w 279"/>
                <a:gd name="T3" fmla="*/ 0 h 278"/>
                <a:gd name="T4" fmla="*/ 1 w 279"/>
                <a:gd name="T5" fmla="*/ 77 h 278"/>
                <a:gd name="T6" fmla="*/ 9 w 279"/>
                <a:gd name="T7" fmla="*/ 96 h 278"/>
                <a:gd name="T8" fmla="*/ 36 w 279"/>
                <a:gd name="T9" fmla="*/ 81 h 278"/>
                <a:gd name="T10" fmla="*/ 63 w 279"/>
                <a:gd name="T11" fmla="*/ 108 h 278"/>
                <a:gd name="T12" fmla="*/ 36 w 279"/>
                <a:gd name="T13" fmla="*/ 135 h 278"/>
                <a:gd name="T14" fmla="*/ 9 w 279"/>
                <a:gd name="T15" fmla="*/ 119 h 278"/>
                <a:gd name="T16" fmla="*/ 1 w 279"/>
                <a:gd name="T17" fmla="*/ 139 h 278"/>
                <a:gd name="T18" fmla="*/ 1 w 279"/>
                <a:gd name="T19" fmla="*/ 216 h 278"/>
                <a:gd name="T20" fmla="*/ 78 w 279"/>
                <a:gd name="T21" fmla="*/ 216 h 278"/>
                <a:gd name="T22" fmla="*/ 97 w 279"/>
                <a:gd name="T23" fmla="*/ 224 h 278"/>
                <a:gd name="T24" fmla="*/ 82 w 279"/>
                <a:gd name="T25" fmla="*/ 251 h 278"/>
                <a:gd name="T26" fmla="*/ 109 w 279"/>
                <a:gd name="T27" fmla="*/ 278 h 278"/>
                <a:gd name="T28" fmla="*/ 136 w 279"/>
                <a:gd name="T29" fmla="*/ 251 h 278"/>
                <a:gd name="T30" fmla="*/ 120 w 279"/>
                <a:gd name="T31" fmla="*/ 224 h 278"/>
                <a:gd name="T32" fmla="*/ 140 w 279"/>
                <a:gd name="T33" fmla="*/ 216 h 278"/>
                <a:gd name="T34" fmla="*/ 217 w 279"/>
                <a:gd name="T35" fmla="*/ 216 h 278"/>
                <a:gd name="T36" fmla="*/ 217 w 279"/>
                <a:gd name="T37" fmla="*/ 139 h 278"/>
                <a:gd name="T38" fmla="*/ 225 w 279"/>
                <a:gd name="T39" fmla="*/ 119 h 278"/>
                <a:gd name="T40" fmla="*/ 252 w 279"/>
                <a:gd name="T41" fmla="*/ 135 h 278"/>
                <a:gd name="T42" fmla="*/ 279 w 279"/>
                <a:gd name="T43" fmla="*/ 108 h 278"/>
                <a:gd name="T44" fmla="*/ 252 w 279"/>
                <a:gd name="T45" fmla="*/ 81 h 278"/>
                <a:gd name="T46" fmla="*/ 225 w 279"/>
                <a:gd name="T47" fmla="*/ 96 h 278"/>
                <a:gd name="T48" fmla="*/ 217 w 279"/>
                <a:gd name="T49" fmla="*/ 77 h 278"/>
                <a:gd name="T50" fmla="*/ 217 w 279"/>
                <a:gd name="T51"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9" h="278">
                  <a:moveTo>
                    <a:pt x="217" y="0"/>
                  </a:moveTo>
                  <a:cubicBezTo>
                    <a:pt x="1" y="0"/>
                    <a:pt x="1" y="0"/>
                    <a:pt x="1" y="0"/>
                  </a:cubicBezTo>
                  <a:cubicBezTo>
                    <a:pt x="1" y="77"/>
                    <a:pt x="1" y="77"/>
                    <a:pt x="1" y="77"/>
                  </a:cubicBezTo>
                  <a:cubicBezTo>
                    <a:pt x="1" y="77"/>
                    <a:pt x="0" y="96"/>
                    <a:pt x="9" y="96"/>
                  </a:cubicBezTo>
                  <a:cubicBezTo>
                    <a:pt x="18" y="96"/>
                    <a:pt x="17" y="81"/>
                    <a:pt x="36" y="81"/>
                  </a:cubicBezTo>
                  <a:cubicBezTo>
                    <a:pt x="51" y="81"/>
                    <a:pt x="63" y="93"/>
                    <a:pt x="63" y="108"/>
                  </a:cubicBezTo>
                  <a:cubicBezTo>
                    <a:pt x="63" y="123"/>
                    <a:pt x="51" y="135"/>
                    <a:pt x="36" y="135"/>
                  </a:cubicBezTo>
                  <a:cubicBezTo>
                    <a:pt x="17" y="135"/>
                    <a:pt x="18" y="119"/>
                    <a:pt x="9" y="119"/>
                  </a:cubicBezTo>
                  <a:cubicBezTo>
                    <a:pt x="0" y="119"/>
                    <a:pt x="1" y="139"/>
                    <a:pt x="1" y="139"/>
                  </a:cubicBezTo>
                  <a:cubicBezTo>
                    <a:pt x="1" y="216"/>
                    <a:pt x="1" y="216"/>
                    <a:pt x="1" y="216"/>
                  </a:cubicBezTo>
                  <a:cubicBezTo>
                    <a:pt x="78" y="216"/>
                    <a:pt x="78" y="216"/>
                    <a:pt x="78" y="216"/>
                  </a:cubicBezTo>
                  <a:cubicBezTo>
                    <a:pt x="78" y="216"/>
                    <a:pt x="97" y="215"/>
                    <a:pt x="97" y="224"/>
                  </a:cubicBezTo>
                  <a:cubicBezTo>
                    <a:pt x="97" y="233"/>
                    <a:pt x="82" y="232"/>
                    <a:pt x="82" y="251"/>
                  </a:cubicBezTo>
                  <a:cubicBezTo>
                    <a:pt x="82" y="266"/>
                    <a:pt x="94" y="278"/>
                    <a:pt x="109" y="278"/>
                  </a:cubicBezTo>
                  <a:cubicBezTo>
                    <a:pt x="124" y="278"/>
                    <a:pt x="136" y="266"/>
                    <a:pt x="136" y="251"/>
                  </a:cubicBezTo>
                  <a:cubicBezTo>
                    <a:pt x="136" y="232"/>
                    <a:pt x="120" y="233"/>
                    <a:pt x="120" y="224"/>
                  </a:cubicBezTo>
                  <a:cubicBezTo>
                    <a:pt x="120" y="215"/>
                    <a:pt x="140" y="216"/>
                    <a:pt x="140" y="216"/>
                  </a:cubicBezTo>
                  <a:cubicBezTo>
                    <a:pt x="217" y="216"/>
                    <a:pt x="217" y="216"/>
                    <a:pt x="217" y="216"/>
                  </a:cubicBezTo>
                  <a:cubicBezTo>
                    <a:pt x="217" y="139"/>
                    <a:pt x="217" y="139"/>
                    <a:pt x="217" y="139"/>
                  </a:cubicBezTo>
                  <a:cubicBezTo>
                    <a:pt x="217" y="139"/>
                    <a:pt x="216" y="119"/>
                    <a:pt x="225" y="119"/>
                  </a:cubicBezTo>
                  <a:cubicBezTo>
                    <a:pt x="234" y="119"/>
                    <a:pt x="233" y="135"/>
                    <a:pt x="252" y="135"/>
                  </a:cubicBezTo>
                  <a:cubicBezTo>
                    <a:pt x="267" y="135"/>
                    <a:pt x="279" y="123"/>
                    <a:pt x="279" y="108"/>
                  </a:cubicBezTo>
                  <a:cubicBezTo>
                    <a:pt x="279" y="93"/>
                    <a:pt x="267" y="81"/>
                    <a:pt x="252" y="81"/>
                  </a:cubicBezTo>
                  <a:cubicBezTo>
                    <a:pt x="233" y="81"/>
                    <a:pt x="234" y="96"/>
                    <a:pt x="225" y="96"/>
                  </a:cubicBezTo>
                  <a:cubicBezTo>
                    <a:pt x="216" y="96"/>
                    <a:pt x="217" y="77"/>
                    <a:pt x="217" y="77"/>
                  </a:cubicBezTo>
                  <a:lnTo>
                    <a:pt x="217" y="0"/>
                  </a:lnTo>
                  <a:close/>
                </a:path>
              </a:pathLst>
            </a:custGeom>
            <a:solidFill>
              <a:schemeClr val="accent5"/>
            </a:solidFill>
            <a:ln>
              <a:solidFill>
                <a:schemeClr val="accent5"/>
              </a:solidFill>
            </a:ln>
          </p:spPr>
          <p:txBody>
            <a:bodyPr vert="horz" wrap="square" lIns="91440" tIns="45720" rIns="91440" bIns="45720" numCol="1" anchor="t" anchorCtr="0" compatLnSpc="1">
              <a:prstTxWarp prst="textNoShape">
                <a:avLst/>
              </a:prstTxWarp>
            </a:bodyPr>
            <a:lstStyle/>
            <a:p>
              <a:endParaRPr lang="en-US" dirty="0"/>
            </a:p>
          </p:txBody>
        </p:sp>
        <p:sp>
          <p:nvSpPr>
            <p:cNvPr id="15" name="orange puzzle piece"/>
            <p:cNvSpPr>
              <a:spLocks/>
            </p:cNvSpPr>
            <p:nvPr/>
          </p:nvSpPr>
          <p:spPr bwMode="auto">
            <a:xfrm>
              <a:off x="3028589" y="2616721"/>
              <a:ext cx="1539994" cy="2399525"/>
            </a:xfrm>
            <a:custGeom>
              <a:avLst/>
              <a:gdLst>
                <a:gd name="T0" fmla="*/ 217 w 218"/>
                <a:gd name="T1" fmla="*/ 278 h 339"/>
                <a:gd name="T2" fmla="*/ 217 w 218"/>
                <a:gd name="T3" fmla="*/ 200 h 339"/>
                <a:gd name="T4" fmla="*/ 209 w 218"/>
                <a:gd name="T5" fmla="*/ 181 h 339"/>
                <a:gd name="T6" fmla="*/ 182 w 218"/>
                <a:gd name="T7" fmla="*/ 196 h 339"/>
                <a:gd name="T8" fmla="*/ 155 w 218"/>
                <a:gd name="T9" fmla="*/ 170 h 339"/>
                <a:gd name="T10" fmla="*/ 182 w 218"/>
                <a:gd name="T11" fmla="*/ 143 h 339"/>
                <a:gd name="T12" fmla="*/ 209 w 218"/>
                <a:gd name="T13" fmla="*/ 158 h 339"/>
                <a:gd name="T14" fmla="*/ 217 w 218"/>
                <a:gd name="T15" fmla="*/ 139 h 339"/>
                <a:gd name="T16" fmla="*/ 217 w 218"/>
                <a:gd name="T17" fmla="*/ 127 h 339"/>
                <a:gd name="T18" fmla="*/ 217 w 218"/>
                <a:gd name="T19" fmla="*/ 79 h 339"/>
                <a:gd name="T20" fmla="*/ 217 w 218"/>
                <a:gd name="T21" fmla="*/ 62 h 339"/>
                <a:gd name="T22" fmla="*/ 140 w 218"/>
                <a:gd name="T23" fmla="*/ 61 h 339"/>
                <a:gd name="T24" fmla="*/ 120 w 218"/>
                <a:gd name="T25" fmla="*/ 53 h 339"/>
                <a:gd name="T26" fmla="*/ 136 w 218"/>
                <a:gd name="T27" fmla="*/ 27 h 339"/>
                <a:gd name="T28" fmla="*/ 109 w 218"/>
                <a:gd name="T29" fmla="*/ 0 h 339"/>
                <a:gd name="T30" fmla="*/ 82 w 218"/>
                <a:gd name="T31" fmla="*/ 27 h 339"/>
                <a:gd name="T32" fmla="*/ 97 w 218"/>
                <a:gd name="T33" fmla="*/ 53 h 339"/>
                <a:gd name="T34" fmla="*/ 78 w 218"/>
                <a:gd name="T35" fmla="*/ 61 h 339"/>
                <a:gd name="T36" fmla="*/ 1 w 218"/>
                <a:gd name="T37" fmla="*/ 62 h 339"/>
                <a:gd name="T38" fmla="*/ 1 w 218"/>
                <a:gd name="T39" fmla="*/ 139 h 339"/>
                <a:gd name="T40" fmla="*/ 9 w 218"/>
                <a:gd name="T41" fmla="*/ 158 h 339"/>
                <a:gd name="T42" fmla="*/ 36 w 218"/>
                <a:gd name="T43" fmla="*/ 143 h 339"/>
                <a:gd name="T44" fmla="*/ 63 w 218"/>
                <a:gd name="T45" fmla="*/ 170 h 339"/>
                <a:gd name="T46" fmla="*/ 36 w 218"/>
                <a:gd name="T47" fmla="*/ 196 h 339"/>
                <a:gd name="T48" fmla="*/ 9 w 218"/>
                <a:gd name="T49" fmla="*/ 181 h 339"/>
                <a:gd name="T50" fmla="*/ 1 w 218"/>
                <a:gd name="T51" fmla="*/ 200 h 339"/>
                <a:gd name="T52" fmla="*/ 1 w 218"/>
                <a:gd name="T53" fmla="*/ 278 h 339"/>
                <a:gd name="T54" fmla="*/ 78 w 218"/>
                <a:gd name="T55" fmla="*/ 278 h 339"/>
                <a:gd name="T56" fmla="*/ 97 w 218"/>
                <a:gd name="T57" fmla="*/ 286 h 339"/>
                <a:gd name="T58" fmla="*/ 82 w 218"/>
                <a:gd name="T59" fmla="*/ 312 h 339"/>
                <a:gd name="T60" fmla="*/ 109 w 218"/>
                <a:gd name="T61" fmla="*/ 339 h 339"/>
                <a:gd name="T62" fmla="*/ 136 w 218"/>
                <a:gd name="T63" fmla="*/ 312 h 339"/>
                <a:gd name="T64" fmla="*/ 120 w 218"/>
                <a:gd name="T65" fmla="*/ 286 h 339"/>
                <a:gd name="T66" fmla="*/ 140 w 218"/>
                <a:gd name="T67" fmla="*/ 278 h 339"/>
                <a:gd name="T68" fmla="*/ 217 w 218"/>
                <a:gd name="T69" fmla="*/ 27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8" h="339">
                  <a:moveTo>
                    <a:pt x="217" y="278"/>
                  </a:moveTo>
                  <a:cubicBezTo>
                    <a:pt x="217" y="200"/>
                    <a:pt x="217" y="200"/>
                    <a:pt x="217" y="200"/>
                  </a:cubicBezTo>
                  <a:cubicBezTo>
                    <a:pt x="217" y="200"/>
                    <a:pt x="218" y="181"/>
                    <a:pt x="209" y="181"/>
                  </a:cubicBezTo>
                  <a:cubicBezTo>
                    <a:pt x="200" y="181"/>
                    <a:pt x="201" y="196"/>
                    <a:pt x="182" y="196"/>
                  </a:cubicBezTo>
                  <a:cubicBezTo>
                    <a:pt x="167" y="196"/>
                    <a:pt x="155" y="184"/>
                    <a:pt x="155" y="170"/>
                  </a:cubicBezTo>
                  <a:cubicBezTo>
                    <a:pt x="155" y="155"/>
                    <a:pt x="167" y="143"/>
                    <a:pt x="182" y="143"/>
                  </a:cubicBezTo>
                  <a:cubicBezTo>
                    <a:pt x="201" y="143"/>
                    <a:pt x="200" y="158"/>
                    <a:pt x="209" y="158"/>
                  </a:cubicBezTo>
                  <a:cubicBezTo>
                    <a:pt x="218" y="158"/>
                    <a:pt x="217" y="139"/>
                    <a:pt x="217" y="139"/>
                  </a:cubicBezTo>
                  <a:cubicBezTo>
                    <a:pt x="217" y="127"/>
                    <a:pt x="217" y="127"/>
                    <a:pt x="217" y="127"/>
                  </a:cubicBezTo>
                  <a:cubicBezTo>
                    <a:pt x="217" y="79"/>
                    <a:pt x="217" y="79"/>
                    <a:pt x="217" y="79"/>
                  </a:cubicBezTo>
                  <a:cubicBezTo>
                    <a:pt x="217" y="62"/>
                    <a:pt x="217" y="62"/>
                    <a:pt x="217" y="62"/>
                  </a:cubicBezTo>
                  <a:cubicBezTo>
                    <a:pt x="140" y="61"/>
                    <a:pt x="140" y="61"/>
                    <a:pt x="140" y="61"/>
                  </a:cubicBezTo>
                  <a:cubicBezTo>
                    <a:pt x="140" y="61"/>
                    <a:pt x="120" y="62"/>
                    <a:pt x="120" y="53"/>
                  </a:cubicBezTo>
                  <a:cubicBezTo>
                    <a:pt x="120" y="45"/>
                    <a:pt x="136" y="46"/>
                    <a:pt x="136" y="27"/>
                  </a:cubicBezTo>
                  <a:cubicBezTo>
                    <a:pt x="136" y="12"/>
                    <a:pt x="124" y="0"/>
                    <a:pt x="109" y="0"/>
                  </a:cubicBezTo>
                  <a:cubicBezTo>
                    <a:pt x="94" y="0"/>
                    <a:pt x="82" y="12"/>
                    <a:pt x="82" y="27"/>
                  </a:cubicBezTo>
                  <a:cubicBezTo>
                    <a:pt x="82" y="46"/>
                    <a:pt x="97" y="45"/>
                    <a:pt x="97" y="53"/>
                  </a:cubicBezTo>
                  <a:cubicBezTo>
                    <a:pt x="97" y="62"/>
                    <a:pt x="78" y="61"/>
                    <a:pt x="78" y="61"/>
                  </a:cubicBezTo>
                  <a:cubicBezTo>
                    <a:pt x="1" y="62"/>
                    <a:pt x="1" y="62"/>
                    <a:pt x="1" y="62"/>
                  </a:cubicBezTo>
                  <a:cubicBezTo>
                    <a:pt x="1" y="139"/>
                    <a:pt x="1" y="139"/>
                    <a:pt x="1" y="139"/>
                  </a:cubicBezTo>
                  <a:cubicBezTo>
                    <a:pt x="1" y="139"/>
                    <a:pt x="0" y="158"/>
                    <a:pt x="9" y="158"/>
                  </a:cubicBezTo>
                  <a:cubicBezTo>
                    <a:pt x="18" y="158"/>
                    <a:pt x="17" y="143"/>
                    <a:pt x="36" y="143"/>
                  </a:cubicBezTo>
                  <a:cubicBezTo>
                    <a:pt x="51" y="143"/>
                    <a:pt x="63" y="155"/>
                    <a:pt x="63" y="170"/>
                  </a:cubicBezTo>
                  <a:cubicBezTo>
                    <a:pt x="63" y="184"/>
                    <a:pt x="51" y="196"/>
                    <a:pt x="36" y="196"/>
                  </a:cubicBezTo>
                  <a:cubicBezTo>
                    <a:pt x="17" y="196"/>
                    <a:pt x="18" y="181"/>
                    <a:pt x="9" y="181"/>
                  </a:cubicBezTo>
                  <a:cubicBezTo>
                    <a:pt x="0" y="181"/>
                    <a:pt x="1" y="200"/>
                    <a:pt x="1" y="200"/>
                  </a:cubicBezTo>
                  <a:cubicBezTo>
                    <a:pt x="1" y="278"/>
                    <a:pt x="1" y="278"/>
                    <a:pt x="1" y="278"/>
                  </a:cubicBezTo>
                  <a:cubicBezTo>
                    <a:pt x="78" y="278"/>
                    <a:pt x="78" y="278"/>
                    <a:pt x="78" y="278"/>
                  </a:cubicBezTo>
                  <a:cubicBezTo>
                    <a:pt x="78" y="278"/>
                    <a:pt x="97" y="277"/>
                    <a:pt x="97" y="286"/>
                  </a:cubicBezTo>
                  <a:cubicBezTo>
                    <a:pt x="97" y="295"/>
                    <a:pt x="82" y="293"/>
                    <a:pt x="82" y="312"/>
                  </a:cubicBezTo>
                  <a:cubicBezTo>
                    <a:pt x="82" y="327"/>
                    <a:pt x="94" y="339"/>
                    <a:pt x="109" y="339"/>
                  </a:cubicBezTo>
                  <a:cubicBezTo>
                    <a:pt x="124" y="339"/>
                    <a:pt x="136" y="327"/>
                    <a:pt x="136" y="312"/>
                  </a:cubicBezTo>
                  <a:cubicBezTo>
                    <a:pt x="136" y="293"/>
                    <a:pt x="120" y="295"/>
                    <a:pt x="120" y="286"/>
                  </a:cubicBezTo>
                  <a:cubicBezTo>
                    <a:pt x="120" y="277"/>
                    <a:pt x="140" y="278"/>
                    <a:pt x="140" y="278"/>
                  </a:cubicBezTo>
                  <a:lnTo>
                    <a:pt x="217" y="278"/>
                  </a:lnTo>
                  <a:close/>
                </a:path>
              </a:pathLst>
            </a:custGeom>
            <a:solidFill>
              <a:schemeClr val="accent4"/>
            </a:solidFill>
            <a:ln>
              <a:solidFill>
                <a:schemeClr val="accent4"/>
              </a:solidFill>
            </a:ln>
          </p:spPr>
          <p:txBody>
            <a:bodyPr vert="horz" wrap="square" lIns="91440" tIns="45720" rIns="91440" bIns="45720" numCol="1" anchor="t" anchorCtr="0" compatLnSpc="1">
              <a:prstTxWarp prst="textNoShape">
                <a:avLst/>
              </a:prstTxWarp>
            </a:bodyPr>
            <a:lstStyle/>
            <a:p>
              <a:endParaRPr lang="en-US" dirty="0"/>
            </a:p>
          </p:txBody>
        </p:sp>
        <p:sp>
          <p:nvSpPr>
            <p:cNvPr id="16" name="blue puzzle piece"/>
            <p:cNvSpPr>
              <a:spLocks/>
            </p:cNvSpPr>
            <p:nvPr/>
          </p:nvSpPr>
          <p:spPr bwMode="auto">
            <a:xfrm>
              <a:off x="4123895" y="3043500"/>
              <a:ext cx="2402511" cy="1539994"/>
            </a:xfrm>
            <a:custGeom>
              <a:avLst/>
              <a:gdLst>
                <a:gd name="T0" fmla="*/ 62 w 340"/>
                <a:gd name="T1" fmla="*/ 217 h 218"/>
                <a:gd name="T2" fmla="*/ 139 w 340"/>
                <a:gd name="T3" fmla="*/ 217 h 218"/>
                <a:gd name="T4" fmla="*/ 158 w 340"/>
                <a:gd name="T5" fmla="*/ 209 h 218"/>
                <a:gd name="T6" fmla="*/ 143 w 340"/>
                <a:gd name="T7" fmla="*/ 182 h 218"/>
                <a:gd name="T8" fmla="*/ 170 w 340"/>
                <a:gd name="T9" fmla="*/ 155 h 218"/>
                <a:gd name="T10" fmla="*/ 197 w 340"/>
                <a:gd name="T11" fmla="*/ 182 h 218"/>
                <a:gd name="T12" fmla="*/ 181 w 340"/>
                <a:gd name="T13" fmla="*/ 209 h 218"/>
                <a:gd name="T14" fmla="*/ 201 w 340"/>
                <a:gd name="T15" fmla="*/ 217 h 218"/>
                <a:gd name="T16" fmla="*/ 213 w 340"/>
                <a:gd name="T17" fmla="*/ 217 h 218"/>
                <a:gd name="T18" fmla="*/ 261 w 340"/>
                <a:gd name="T19" fmla="*/ 217 h 218"/>
                <a:gd name="T20" fmla="*/ 278 w 340"/>
                <a:gd name="T21" fmla="*/ 217 h 218"/>
                <a:gd name="T22" fmla="*/ 278 w 340"/>
                <a:gd name="T23" fmla="*/ 140 h 218"/>
                <a:gd name="T24" fmla="*/ 286 w 340"/>
                <a:gd name="T25" fmla="*/ 120 h 218"/>
                <a:gd name="T26" fmla="*/ 313 w 340"/>
                <a:gd name="T27" fmla="*/ 136 h 218"/>
                <a:gd name="T28" fmla="*/ 340 w 340"/>
                <a:gd name="T29" fmla="*/ 109 h 218"/>
                <a:gd name="T30" fmla="*/ 313 w 340"/>
                <a:gd name="T31" fmla="*/ 82 h 218"/>
                <a:gd name="T32" fmla="*/ 286 w 340"/>
                <a:gd name="T33" fmla="*/ 97 h 218"/>
                <a:gd name="T34" fmla="*/ 278 w 340"/>
                <a:gd name="T35" fmla="*/ 78 h 218"/>
                <a:gd name="T36" fmla="*/ 278 w 340"/>
                <a:gd name="T37" fmla="*/ 1 h 218"/>
                <a:gd name="T38" fmla="*/ 201 w 340"/>
                <a:gd name="T39" fmla="*/ 1 h 218"/>
                <a:gd name="T40" fmla="*/ 181 w 340"/>
                <a:gd name="T41" fmla="*/ 9 h 218"/>
                <a:gd name="T42" fmla="*/ 197 w 340"/>
                <a:gd name="T43" fmla="*/ 36 h 218"/>
                <a:gd name="T44" fmla="*/ 170 w 340"/>
                <a:gd name="T45" fmla="*/ 63 h 218"/>
                <a:gd name="T46" fmla="*/ 143 w 340"/>
                <a:gd name="T47" fmla="*/ 36 h 218"/>
                <a:gd name="T48" fmla="*/ 158 w 340"/>
                <a:gd name="T49" fmla="*/ 9 h 218"/>
                <a:gd name="T50" fmla="*/ 139 w 340"/>
                <a:gd name="T51" fmla="*/ 1 h 218"/>
                <a:gd name="T52" fmla="*/ 62 w 340"/>
                <a:gd name="T53" fmla="*/ 1 h 218"/>
                <a:gd name="T54" fmla="*/ 62 w 340"/>
                <a:gd name="T55" fmla="*/ 78 h 218"/>
                <a:gd name="T56" fmla="*/ 54 w 340"/>
                <a:gd name="T57" fmla="*/ 97 h 218"/>
                <a:gd name="T58" fmla="*/ 27 w 340"/>
                <a:gd name="T59" fmla="*/ 82 h 218"/>
                <a:gd name="T60" fmla="*/ 0 w 340"/>
                <a:gd name="T61" fmla="*/ 109 h 218"/>
                <a:gd name="T62" fmla="*/ 27 w 340"/>
                <a:gd name="T63" fmla="*/ 136 h 218"/>
                <a:gd name="T64" fmla="*/ 54 w 340"/>
                <a:gd name="T65" fmla="*/ 120 h 218"/>
                <a:gd name="T66" fmla="*/ 62 w 340"/>
                <a:gd name="T67" fmla="*/ 140 h 218"/>
                <a:gd name="T68" fmla="*/ 62 w 340"/>
                <a:gd name="T69" fmla="*/ 21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0" h="218">
                  <a:moveTo>
                    <a:pt x="62" y="217"/>
                  </a:moveTo>
                  <a:cubicBezTo>
                    <a:pt x="139" y="217"/>
                    <a:pt x="139" y="217"/>
                    <a:pt x="139" y="217"/>
                  </a:cubicBezTo>
                  <a:cubicBezTo>
                    <a:pt x="139" y="217"/>
                    <a:pt x="158" y="218"/>
                    <a:pt x="158" y="209"/>
                  </a:cubicBezTo>
                  <a:cubicBezTo>
                    <a:pt x="158" y="200"/>
                    <a:pt x="143" y="201"/>
                    <a:pt x="143" y="182"/>
                  </a:cubicBezTo>
                  <a:cubicBezTo>
                    <a:pt x="143" y="167"/>
                    <a:pt x="155" y="155"/>
                    <a:pt x="170" y="155"/>
                  </a:cubicBezTo>
                  <a:cubicBezTo>
                    <a:pt x="185" y="155"/>
                    <a:pt x="197" y="167"/>
                    <a:pt x="197" y="182"/>
                  </a:cubicBezTo>
                  <a:cubicBezTo>
                    <a:pt x="197" y="201"/>
                    <a:pt x="181" y="200"/>
                    <a:pt x="181" y="209"/>
                  </a:cubicBezTo>
                  <a:cubicBezTo>
                    <a:pt x="181" y="218"/>
                    <a:pt x="201" y="217"/>
                    <a:pt x="201" y="217"/>
                  </a:cubicBezTo>
                  <a:cubicBezTo>
                    <a:pt x="213" y="217"/>
                    <a:pt x="213" y="217"/>
                    <a:pt x="213" y="217"/>
                  </a:cubicBezTo>
                  <a:cubicBezTo>
                    <a:pt x="261" y="217"/>
                    <a:pt x="261" y="217"/>
                    <a:pt x="261" y="217"/>
                  </a:cubicBezTo>
                  <a:cubicBezTo>
                    <a:pt x="278" y="217"/>
                    <a:pt x="278" y="217"/>
                    <a:pt x="278" y="217"/>
                  </a:cubicBezTo>
                  <a:cubicBezTo>
                    <a:pt x="278" y="140"/>
                    <a:pt x="278" y="140"/>
                    <a:pt x="278" y="140"/>
                  </a:cubicBezTo>
                  <a:cubicBezTo>
                    <a:pt x="278" y="140"/>
                    <a:pt x="277" y="120"/>
                    <a:pt x="286" y="120"/>
                  </a:cubicBezTo>
                  <a:cubicBezTo>
                    <a:pt x="295" y="120"/>
                    <a:pt x="294" y="136"/>
                    <a:pt x="313" y="136"/>
                  </a:cubicBezTo>
                  <a:cubicBezTo>
                    <a:pt x="328" y="136"/>
                    <a:pt x="340" y="124"/>
                    <a:pt x="340" y="109"/>
                  </a:cubicBezTo>
                  <a:cubicBezTo>
                    <a:pt x="340" y="94"/>
                    <a:pt x="328" y="82"/>
                    <a:pt x="313" y="82"/>
                  </a:cubicBezTo>
                  <a:cubicBezTo>
                    <a:pt x="294" y="82"/>
                    <a:pt x="295" y="97"/>
                    <a:pt x="286" y="97"/>
                  </a:cubicBezTo>
                  <a:cubicBezTo>
                    <a:pt x="277" y="97"/>
                    <a:pt x="278" y="78"/>
                    <a:pt x="278" y="78"/>
                  </a:cubicBezTo>
                  <a:cubicBezTo>
                    <a:pt x="278" y="1"/>
                    <a:pt x="278" y="1"/>
                    <a:pt x="278" y="1"/>
                  </a:cubicBezTo>
                  <a:cubicBezTo>
                    <a:pt x="201" y="1"/>
                    <a:pt x="201" y="1"/>
                    <a:pt x="201" y="1"/>
                  </a:cubicBezTo>
                  <a:cubicBezTo>
                    <a:pt x="201" y="1"/>
                    <a:pt x="181" y="0"/>
                    <a:pt x="181" y="9"/>
                  </a:cubicBezTo>
                  <a:cubicBezTo>
                    <a:pt x="181" y="18"/>
                    <a:pt x="197" y="17"/>
                    <a:pt x="197" y="36"/>
                  </a:cubicBezTo>
                  <a:cubicBezTo>
                    <a:pt x="197" y="51"/>
                    <a:pt x="185" y="63"/>
                    <a:pt x="170" y="63"/>
                  </a:cubicBezTo>
                  <a:cubicBezTo>
                    <a:pt x="155" y="63"/>
                    <a:pt x="143" y="51"/>
                    <a:pt x="143" y="36"/>
                  </a:cubicBezTo>
                  <a:cubicBezTo>
                    <a:pt x="143" y="17"/>
                    <a:pt x="158" y="18"/>
                    <a:pt x="158" y="9"/>
                  </a:cubicBezTo>
                  <a:cubicBezTo>
                    <a:pt x="158" y="0"/>
                    <a:pt x="139" y="1"/>
                    <a:pt x="139" y="1"/>
                  </a:cubicBezTo>
                  <a:cubicBezTo>
                    <a:pt x="62" y="1"/>
                    <a:pt x="62" y="1"/>
                    <a:pt x="62" y="1"/>
                  </a:cubicBezTo>
                  <a:cubicBezTo>
                    <a:pt x="62" y="78"/>
                    <a:pt x="62" y="78"/>
                    <a:pt x="62" y="78"/>
                  </a:cubicBezTo>
                  <a:cubicBezTo>
                    <a:pt x="62" y="78"/>
                    <a:pt x="63" y="97"/>
                    <a:pt x="54" y="97"/>
                  </a:cubicBezTo>
                  <a:cubicBezTo>
                    <a:pt x="45" y="97"/>
                    <a:pt x="46" y="82"/>
                    <a:pt x="27" y="82"/>
                  </a:cubicBezTo>
                  <a:cubicBezTo>
                    <a:pt x="12" y="82"/>
                    <a:pt x="0" y="94"/>
                    <a:pt x="0" y="109"/>
                  </a:cubicBezTo>
                  <a:cubicBezTo>
                    <a:pt x="0" y="124"/>
                    <a:pt x="12" y="136"/>
                    <a:pt x="27" y="136"/>
                  </a:cubicBezTo>
                  <a:cubicBezTo>
                    <a:pt x="46" y="136"/>
                    <a:pt x="45" y="120"/>
                    <a:pt x="54" y="120"/>
                  </a:cubicBezTo>
                  <a:cubicBezTo>
                    <a:pt x="63" y="120"/>
                    <a:pt x="62" y="140"/>
                    <a:pt x="62" y="140"/>
                  </a:cubicBezTo>
                  <a:lnTo>
                    <a:pt x="62" y="217"/>
                  </a:lnTo>
                  <a:close/>
                </a:path>
              </a:pathLst>
            </a:custGeom>
            <a:solidFill>
              <a:schemeClr val="accent6"/>
            </a:solidFill>
            <a:ln>
              <a:solidFill>
                <a:schemeClr val="accent6"/>
              </a:solidFill>
            </a:ln>
          </p:spPr>
          <p:txBody>
            <a:bodyPr vert="horz" wrap="square" lIns="91440" tIns="45720" rIns="91440" bIns="45720" numCol="1" anchor="t" anchorCtr="0" compatLnSpc="1">
              <a:prstTxWarp prst="textNoShape">
                <a:avLst/>
              </a:prstTxWarp>
            </a:bodyPr>
            <a:lstStyle/>
            <a:p>
              <a:endParaRPr lang="en-US" dirty="0"/>
            </a:p>
          </p:txBody>
        </p:sp>
        <p:sp>
          <p:nvSpPr>
            <p:cNvPr id="17" name="green puzzle piece"/>
            <p:cNvSpPr>
              <a:spLocks/>
            </p:cNvSpPr>
            <p:nvPr/>
          </p:nvSpPr>
          <p:spPr bwMode="auto">
            <a:xfrm>
              <a:off x="7177023" y="3043500"/>
              <a:ext cx="2399525" cy="1539994"/>
            </a:xfrm>
            <a:custGeom>
              <a:avLst/>
              <a:gdLst>
                <a:gd name="T0" fmla="*/ 62 w 340"/>
                <a:gd name="T1" fmla="*/ 217 h 218"/>
                <a:gd name="T2" fmla="*/ 139 w 340"/>
                <a:gd name="T3" fmla="*/ 217 h 218"/>
                <a:gd name="T4" fmla="*/ 158 w 340"/>
                <a:gd name="T5" fmla="*/ 209 h 218"/>
                <a:gd name="T6" fmla="*/ 143 w 340"/>
                <a:gd name="T7" fmla="*/ 182 h 218"/>
                <a:gd name="T8" fmla="*/ 170 w 340"/>
                <a:gd name="T9" fmla="*/ 155 h 218"/>
                <a:gd name="T10" fmla="*/ 197 w 340"/>
                <a:gd name="T11" fmla="*/ 182 h 218"/>
                <a:gd name="T12" fmla="*/ 181 w 340"/>
                <a:gd name="T13" fmla="*/ 209 h 218"/>
                <a:gd name="T14" fmla="*/ 201 w 340"/>
                <a:gd name="T15" fmla="*/ 217 h 218"/>
                <a:gd name="T16" fmla="*/ 213 w 340"/>
                <a:gd name="T17" fmla="*/ 217 h 218"/>
                <a:gd name="T18" fmla="*/ 261 w 340"/>
                <a:gd name="T19" fmla="*/ 217 h 218"/>
                <a:gd name="T20" fmla="*/ 278 w 340"/>
                <a:gd name="T21" fmla="*/ 217 h 218"/>
                <a:gd name="T22" fmla="*/ 278 w 340"/>
                <a:gd name="T23" fmla="*/ 140 h 218"/>
                <a:gd name="T24" fmla="*/ 286 w 340"/>
                <a:gd name="T25" fmla="*/ 120 h 218"/>
                <a:gd name="T26" fmla="*/ 313 w 340"/>
                <a:gd name="T27" fmla="*/ 136 h 218"/>
                <a:gd name="T28" fmla="*/ 340 w 340"/>
                <a:gd name="T29" fmla="*/ 109 h 218"/>
                <a:gd name="T30" fmla="*/ 313 w 340"/>
                <a:gd name="T31" fmla="*/ 82 h 218"/>
                <a:gd name="T32" fmla="*/ 286 w 340"/>
                <a:gd name="T33" fmla="*/ 97 h 218"/>
                <a:gd name="T34" fmla="*/ 278 w 340"/>
                <a:gd name="T35" fmla="*/ 78 h 218"/>
                <a:gd name="T36" fmla="*/ 278 w 340"/>
                <a:gd name="T37" fmla="*/ 1 h 218"/>
                <a:gd name="T38" fmla="*/ 201 w 340"/>
                <a:gd name="T39" fmla="*/ 1 h 218"/>
                <a:gd name="T40" fmla="*/ 181 w 340"/>
                <a:gd name="T41" fmla="*/ 9 h 218"/>
                <a:gd name="T42" fmla="*/ 197 w 340"/>
                <a:gd name="T43" fmla="*/ 36 h 218"/>
                <a:gd name="T44" fmla="*/ 170 w 340"/>
                <a:gd name="T45" fmla="*/ 63 h 218"/>
                <a:gd name="T46" fmla="*/ 143 w 340"/>
                <a:gd name="T47" fmla="*/ 36 h 218"/>
                <a:gd name="T48" fmla="*/ 158 w 340"/>
                <a:gd name="T49" fmla="*/ 9 h 218"/>
                <a:gd name="T50" fmla="*/ 139 w 340"/>
                <a:gd name="T51" fmla="*/ 1 h 218"/>
                <a:gd name="T52" fmla="*/ 62 w 340"/>
                <a:gd name="T53" fmla="*/ 1 h 218"/>
                <a:gd name="T54" fmla="*/ 62 w 340"/>
                <a:gd name="T55" fmla="*/ 78 h 218"/>
                <a:gd name="T56" fmla="*/ 54 w 340"/>
                <a:gd name="T57" fmla="*/ 97 h 218"/>
                <a:gd name="T58" fmla="*/ 27 w 340"/>
                <a:gd name="T59" fmla="*/ 82 h 218"/>
                <a:gd name="T60" fmla="*/ 0 w 340"/>
                <a:gd name="T61" fmla="*/ 109 h 218"/>
                <a:gd name="T62" fmla="*/ 27 w 340"/>
                <a:gd name="T63" fmla="*/ 136 h 218"/>
                <a:gd name="T64" fmla="*/ 54 w 340"/>
                <a:gd name="T65" fmla="*/ 120 h 218"/>
                <a:gd name="T66" fmla="*/ 62 w 340"/>
                <a:gd name="T67" fmla="*/ 140 h 218"/>
                <a:gd name="T68" fmla="*/ 62 w 340"/>
                <a:gd name="T69" fmla="*/ 21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0" h="218">
                  <a:moveTo>
                    <a:pt x="62" y="217"/>
                  </a:moveTo>
                  <a:cubicBezTo>
                    <a:pt x="139" y="217"/>
                    <a:pt x="139" y="217"/>
                    <a:pt x="139" y="217"/>
                  </a:cubicBezTo>
                  <a:cubicBezTo>
                    <a:pt x="139" y="217"/>
                    <a:pt x="158" y="218"/>
                    <a:pt x="158" y="209"/>
                  </a:cubicBezTo>
                  <a:cubicBezTo>
                    <a:pt x="158" y="200"/>
                    <a:pt x="143" y="201"/>
                    <a:pt x="143" y="182"/>
                  </a:cubicBezTo>
                  <a:cubicBezTo>
                    <a:pt x="143" y="167"/>
                    <a:pt x="155" y="155"/>
                    <a:pt x="170" y="155"/>
                  </a:cubicBezTo>
                  <a:cubicBezTo>
                    <a:pt x="185" y="155"/>
                    <a:pt x="197" y="167"/>
                    <a:pt x="197" y="182"/>
                  </a:cubicBezTo>
                  <a:cubicBezTo>
                    <a:pt x="197" y="201"/>
                    <a:pt x="181" y="200"/>
                    <a:pt x="181" y="209"/>
                  </a:cubicBezTo>
                  <a:cubicBezTo>
                    <a:pt x="181" y="218"/>
                    <a:pt x="201" y="217"/>
                    <a:pt x="201" y="217"/>
                  </a:cubicBezTo>
                  <a:cubicBezTo>
                    <a:pt x="213" y="217"/>
                    <a:pt x="213" y="217"/>
                    <a:pt x="213" y="217"/>
                  </a:cubicBezTo>
                  <a:cubicBezTo>
                    <a:pt x="261" y="217"/>
                    <a:pt x="261" y="217"/>
                    <a:pt x="261" y="217"/>
                  </a:cubicBezTo>
                  <a:cubicBezTo>
                    <a:pt x="278" y="217"/>
                    <a:pt x="278" y="217"/>
                    <a:pt x="278" y="217"/>
                  </a:cubicBezTo>
                  <a:cubicBezTo>
                    <a:pt x="278" y="140"/>
                    <a:pt x="278" y="140"/>
                    <a:pt x="278" y="140"/>
                  </a:cubicBezTo>
                  <a:cubicBezTo>
                    <a:pt x="278" y="140"/>
                    <a:pt x="277" y="120"/>
                    <a:pt x="286" y="120"/>
                  </a:cubicBezTo>
                  <a:cubicBezTo>
                    <a:pt x="295" y="120"/>
                    <a:pt x="294" y="136"/>
                    <a:pt x="313" y="136"/>
                  </a:cubicBezTo>
                  <a:cubicBezTo>
                    <a:pt x="328" y="136"/>
                    <a:pt x="340" y="124"/>
                    <a:pt x="340" y="109"/>
                  </a:cubicBezTo>
                  <a:cubicBezTo>
                    <a:pt x="340" y="94"/>
                    <a:pt x="328" y="82"/>
                    <a:pt x="313" y="82"/>
                  </a:cubicBezTo>
                  <a:cubicBezTo>
                    <a:pt x="294" y="82"/>
                    <a:pt x="295" y="97"/>
                    <a:pt x="286" y="97"/>
                  </a:cubicBezTo>
                  <a:cubicBezTo>
                    <a:pt x="277" y="97"/>
                    <a:pt x="278" y="78"/>
                    <a:pt x="278" y="78"/>
                  </a:cubicBezTo>
                  <a:cubicBezTo>
                    <a:pt x="278" y="1"/>
                    <a:pt x="278" y="1"/>
                    <a:pt x="278" y="1"/>
                  </a:cubicBezTo>
                  <a:cubicBezTo>
                    <a:pt x="201" y="1"/>
                    <a:pt x="201" y="1"/>
                    <a:pt x="201" y="1"/>
                  </a:cubicBezTo>
                  <a:cubicBezTo>
                    <a:pt x="201" y="1"/>
                    <a:pt x="181" y="0"/>
                    <a:pt x="181" y="9"/>
                  </a:cubicBezTo>
                  <a:cubicBezTo>
                    <a:pt x="181" y="18"/>
                    <a:pt x="197" y="17"/>
                    <a:pt x="197" y="36"/>
                  </a:cubicBezTo>
                  <a:cubicBezTo>
                    <a:pt x="197" y="51"/>
                    <a:pt x="185" y="63"/>
                    <a:pt x="170" y="63"/>
                  </a:cubicBezTo>
                  <a:cubicBezTo>
                    <a:pt x="155" y="63"/>
                    <a:pt x="143" y="51"/>
                    <a:pt x="143" y="36"/>
                  </a:cubicBezTo>
                  <a:cubicBezTo>
                    <a:pt x="143" y="17"/>
                    <a:pt x="158" y="18"/>
                    <a:pt x="158" y="9"/>
                  </a:cubicBezTo>
                  <a:cubicBezTo>
                    <a:pt x="158" y="0"/>
                    <a:pt x="139" y="1"/>
                    <a:pt x="139" y="1"/>
                  </a:cubicBezTo>
                  <a:cubicBezTo>
                    <a:pt x="62" y="1"/>
                    <a:pt x="62" y="1"/>
                    <a:pt x="62" y="1"/>
                  </a:cubicBezTo>
                  <a:cubicBezTo>
                    <a:pt x="62" y="78"/>
                    <a:pt x="62" y="78"/>
                    <a:pt x="62" y="78"/>
                  </a:cubicBezTo>
                  <a:cubicBezTo>
                    <a:pt x="62" y="78"/>
                    <a:pt x="63" y="97"/>
                    <a:pt x="54" y="97"/>
                  </a:cubicBezTo>
                  <a:cubicBezTo>
                    <a:pt x="45" y="97"/>
                    <a:pt x="46" y="82"/>
                    <a:pt x="27" y="82"/>
                  </a:cubicBezTo>
                  <a:cubicBezTo>
                    <a:pt x="12" y="82"/>
                    <a:pt x="0" y="94"/>
                    <a:pt x="0" y="109"/>
                  </a:cubicBezTo>
                  <a:cubicBezTo>
                    <a:pt x="0" y="124"/>
                    <a:pt x="12" y="136"/>
                    <a:pt x="27" y="136"/>
                  </a:cubicBezTo>
                  <a:cubicBezTo>
                    <a:pt x="46" y="136"/>
                    <a:pt x="45" y="120"/>
                    <a:pt x="54" y="120"/>
                  </a:cubicBezTo>
                  <a:cubicBezTo>
                    <a:pt x="63" y="120"/>
                    <a:pt x="62" y="140"/>
                    <a:pt x="62" y="140"/>
                  </a:cubicBezTo>
                  <a:lnTo>
                    <a:pt x="62" y="217"/>
                  </a:lnTo>
                  <a:close/>
                </a:path>
              </a:pathLst>
            </a:custGeom>
            <a:solidFill>
              <a:schemeClr val="bg2"/>
            </a:solidFill>
            <a:ln>
              <a:solidFill>
                <a:schemeClr val="bg2"/>
              </a:solidFill>
            </a:ln>
          </p:spPr>
          <p:txBody>
            <a:bodyPr vert="horz" wrap="square" lIns="91440" tIns="45720" rIns="91440" bIns="45720" numCol="1" anchor="t" anchorCtr="0" compatLnSpc="1">
              <a:prstTxWarp prst="textNoShape">
                <a:avLst/>
              </a:prstTxWarp>
            </a:bodyPr>
            <a:lstStyle/>
            <a:p>
              <a:endParaRPr lang="en-US" dirty="0"/>
            </a:p>
          </p:txBody>
        </p:sp>
        <p:sp>
          <p:nvSpPr>
            <p:cNvPr id="18" name="red puzzle piece"/>
            <p:cNvSpPr>
              <a:spLocks/>
            </p:cNvSpPr>
            <p:nvPr/>
          </p:nvSpPr>
          <p:spPr bwMode="auto">
            <a:xfrm>
              <a:off x="7606788" y="4144775"/>
              <a:ext cx="1969759" cy="1966776"/>
            </a:xfrm>
            <a:custGeom>
              <a:avLst/>
              <a:gdLst>
                <a:gd name="T0" fmla="*/ 217 w 279"/>
                <a:gd name="T1" fmla="*/ 278 h 278"/>
                <a:gd name="T2" fmla="*/ 1 w 279"/>
                <a:gd name="T3" fmla="*/ 278 h 278"/>
                <a:gd name="T4" fmla="*/ 1 w 279"/>
                <a:gd name="T5" fmla="*/ 200 h 278"/>
                <a:gd name="T6" fmla="*/ 9 w 279"/>
                <a:gd name="T7" fmla="*/ 181 h 278"/>
                <a:gd name="T8" fmla="*/ 36 w 279"/>
                <a:gd name="T9" fmla="*/ 196 h 278"/>
                <a:gd name="T10" fmla="*/ 63 w 279"/>
                <a:gd name="T11" fmla="*/ 170 h 278"/>
                <a:gd name="T12" fmla="*/ 36 w 279"/>
                <a:gd name="T13" fmla="*/ 143 h 278"/>
                <a:gd name="T14" fmla="*/ 9 w 279"/>
                <a:gd name="T15" fmla="*/ 158 h 278"/>
                <a:gd name="T16" fmla="*/ 1 w 279"/>
                <a:gd name="T17" fmla="*/ 139 h 278"/>
                <a:gd name="T18" fmla="*/ 1 w 279"/>
                <a:gd name="T19" fmla="*/ 62 h 278"/>
                <a:gd name="T20" fmla="*/ 78 w 279"/>
                <a:gd name="T21" fmla="*/ 61 h 278"/>
                <a:gd name="T22" fmla="*/ 97 w 279"/>
                <a:gd name="T23" fmla="*/ 53 h 278"/>
                <a:gd name="T24" fmla="*/ 82 w 279"/>
                <a:gd name="T25" fmla="*/ 27 h 278"/>
                <a:gd name="T26" fmla="*/ 109 w 279"/>
                <a:gd name="T27" fmla="*/ 0 h 278"/>
                <a:gd name="T28" fmla="*/ 136 w 279"/>
                <a:gd name="T29" fmla="*/ 27 h 278"/>
                <a:gd name="T30" fmla="*/ 120 w 279"/>
                <a:gd name="T31" fmla="*/ 53 h 278"/>
                <a:gd name="T32" fmla="*/ 140 w 279"/>
                <a:gd name="T33" fmla="*/ 61 h 278"/>
                <a:gd name="T34" fmla="*/ 217 w 279"/>
                <a:gd name="T35" fmla="*/ 62 h 278"/>
                <a:gd name="T36" fmla="*/ 217 w 279"/>
                <a:gd name="T37" fmla="*/ 139 h 278"/>
                <a:gd name="T38" fmla="*/ 225 w 279"/>
                <a:gd name="T39" fmla="*/ 158 h 278"/>
                <a:gd name="T40" fmla="*/ 252 w 279"/>
                <a:gd name="T41" fmla="*/ 143 h 278"/>
                <a:gd name="T42" fmla="*/ 279 w 279"/>
                <a:gd name="T43" fmla="*/ 170 h 278"/>
                <a:gd name="T44" fmla="*/ 252 w 279"/>
                <a:gd name="T45" fmla="*/ 196 h 278"/>
                <a:gd name="T46" fmla="*/ 225 w 279"/>
                <a:gd name="T47" fmla="*/ 181 h 278"/>
                <a:gd name="T48" fmla="*/ 217 w 279"/>
                <a:gd name="T49" fmla="*/ 200 h 278"/>
                <a:gd name="T50" fmla="*/ 217 w 279"/>
                <a:gd name="T51"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9" h="278">
                  <a:moveTo>
                    <a:pt x="217" y="278"/>
                  </a:moveTo>
                  <a:cubicBezTo>
                    <a:pt x="1" y="278"/>
                    <a:pt x="1" y="278"/>
                    <a:pt x="1" y="278"/>
                  </a:cubicBezTo>
                  <a:cubicBezTo>
                    <a:pt x="1" y="200"/>
                    <a:pt x="1" y="200"/>
                    <a:pt x="1" y="200"/>
                  </a:cubicBezTo>
                  <a:cubicBezTo>
                    <a:pt x="1" y="200"/>
                    <a:pt x="0" y="181"/>
                    <a:pt x="9" y="181"/>
                  </a:cubicBezTo>
                  <a:cubicBezTo>
                    <a:pt x="18" y="181"/>
                    <a:pt x="17" y="196"/>
                    <a:pt x="36" y="196"/>
                  </a:cubicBezTo>
                  <a:cubicBezTo>
                    <a:pt x="51" y="196"/>
                    <a:pt x="63" y="184"/>
                    <a:pt x="63" y="170"/>
                  </a:cubicBezTo>
                  <a:cubicBezTo>
                    <a:pt x="63" y="155"/>
                    <a:pt x="51" y="143"/>
                    <a:pt x="36" y="143"/>
                  </a:cubicBezTo>
                  <a:cubicBezTo>
                    <a:pt x="17" y="143"/>
                    <a:pt x="18" y="158"/>
                    <a:pt x="9" y="158"/>
                  </a:cubicBezTo>
                  <a:cubicBezTo>
                    <a:pt x="0" y="158"/>
                    <a:pt x="1" y="139"/>
                    <a:pt x="1" y="139"/>
                  </a:cubicBezTo>
                  <a:cubicBezTo>
                    <a:pt x="1" y="62"/>
                    <a:pt x="1" y="62"/>
                    <a:pt x="1" y="62"/>
                  </a:cubicBezTo>
                  <a:cubicBezTo>
                    <a:pt x="78" y="61"/>
                    <a:pt x="78" y="61"/>
                    <a:pt x="78" y="61"/>
                  </a:cubicBezTo>
                  <a:cubicBezTo>
                    <a:pt x="78" y="61"/>
                    <a:pt x="97" y="62"/>
                    <a:pt x="97" y="53"/>
                  </a:cubicBezTo>
                  <a:cubicBezTo>
                    <a:pt x="97" y="45"/>
                    <a:pt x="82" y="46"/>
                    <a:pt x="82" y="27"/>
                  </a:cubicBezTo>
                  <a:cubicBezTo>
                    <a:pt x="82" y="12"/>
                    <a:pt x="94" y="0"/>
                    <a:pt x="109" y="0"/>
                  </a:cubicBezTo>
                  <a:cubicBezTo>
                    <a:pt x="124" y="0"/>
                    <a:pt x="136" y="12"/>
                    <a:pt x="136" y="27"/>
                  </a:cubicBezTo>
                  <a:cubicBezTo>
                    <a:pt x="136" y="46"/>
                    <a:pt x="120" y="45"/>
                    <a:pt x="120" y="53"/>
                  </a:cubicBezTo>
                  <a:cubicBezTo>
                    <a:pt x="120" y="62"/>
                    <a:pt x="140" y="61"/>
                    <a:pt x="140" y="61"/>
                  </a:cubicBezTo>
                  <a:cubicBezTo>
                    <a:pt x="217" y="62"/>
                    <a:pt x="217" y="62"/>
                    <a:pt x="217" y="62"/>
                  </a:cubicBezTo>
                  <a:cubicBezTo>
                    <a:pt x="217" y="139"/>
                    <a:pt x="217" y="139"/>
                    <a:pt x="217" y="139"/>
                  </a:cubicBezTo>
                  <a:cubicBezTo>
                    <a:pt x="217" y="139"/>
                    <a:pt x="216" y="158"/>
                    <a:pt x="225" y="158"/>
                  </a:cubicBezTo>
                  <a:cubicBezTo>
                    <a:pt x="234" y="158"/>
                    <a:pt x="233" y="143"/>
                    <a:pt x="252" y="143"/>
                  </a:cubicBezTo>
                  <a:cubicBezTo>
                    <a:pt x="267" y="143"/>
                    <a:pt x="279" y="155"/>
                    <a:pt x="279" y="170"/>
                  </a:cubicBezTo>
                  <a:cubicBezTo>
                    <a:pt x="279" y="184"/>
                    <a:pt x="267" y="196"/>
                    <a:pt x="252" y="196"/>
                  </a:cubicBezTo>
                  <a:cubicBezTo>
                    <a:pt x="233" y="196"/>
                    <a:pt x="234" y="181"/>
                    <a:pt x="225" y="181"/>
                  </a:cubicBezTo>
                  <a:cubicBezTo>
                    <a:pt x="216" y="181"/>
                    <a:pt x="217" y="200"/>
                    <a:pt x="217" y="200"/>
                  </a:cubicBezTo>
                  <a:lnTo>
                    <a:pt x="217" y="278"/>
                  </a:lnTo>
                  <a:close/>
                </a:path>
              </a:pathLst>
            </a:custGeom>
            <a:solidFill>
              <a:schemeClr val="accent2"/>
            </a:solidFill>
            <a:ln>
              <a:solidFill>
                <a:schemeClr val="accent2"/>
              </a:solidFill>
            </a:ln>
          </p:spPr>
          <p:txBody>
            <a:bodyPr vert="horz" wrap="square" lIns="91440" tIns="45720" rIns="91440" bIns="45720" numCol="1" anchor="t" anchorCtr="0" compatLnSpc="1">
              <a:prstTxWarp prst="textNoShape">
                <a:avLst/>
              </a:prstTxWarp>
            </a:bodyPr>
            <a:lstStyle/>
            <a:p>
              <a:endParaRPr lang="en-US" dirty="0"/>
            </a:p>
          </p:txBody>
        </p:sp>
        <p:sp>
          <p:nvSpPr>
            <p:cNvPr id="19" name="yellow puzzle piece"/>
            <p:cNvSpPr>
              <a:spLocks/>
            </p:cNvSpPr>
            <p:nvPr/>
          </p:nvSpPr>
          <p:spPr bwMode="auto">
            <a:xfrm>
              <a:off x="5648967" y="1515444"/>
              <a:ext cx="2402511" cy="1539994"/>
            </a:xfrm>
            <a:custGeom>
              <a:avLst/>
              <a:gdLst>
                <a:gd name="T0" fmla="*/ 62 w 340"/>
                <a:gd name="T1" fmla="*/ 217 h 218"/>
                <a:gd name="T2" fmla="*/ 139 w 340"/>
                <a:gd name="T3" fmla="*/ 217 h 218"/>
                <a:gd name="T4" fmla="*/ 158 w 340"/>
                <a:gd name="T5" fmla="*/ 209 h 218"/>
                <a:gd name="T6" fmla="*/ 143 w 340"/>
                <a:gd name="T7" fmla="*/ 182 h 218"/>
                <a:gd name="T8" fmla="*/ 170 w 340"/>
                <a:gd name="T9" fmla="*/ 155 h 218"/>
                <a:gd name="T10" fmla="*/ 197 w 340"/>
                <a:gd name="T11" fmla="*/ 182 h 218"/>
                <a:gd name="T12" fmla="*/ 181 w 340"/>
                <a:gd name="T13" fmla="*/ 209 h 218"/>
                <a:gd name="T14" fmla="*/ 201 w 340"/>
                <a:gd name="T15" fmla="*/ 217 h 218"/>
                <a:gd name="T16" fmla="*/ 213 w 340"/>
                <a:gd name="T17" fmla="*/ 217 h 218"/>
                <a:gd name="T18" fmla="*/ 261 w 340"/>
                <a:gd name="T19" fmla="*/ 217 h 218"/>
                <a:gd name="T20" fmla="*/ 278 w 340"/>
                <a:gd name="T21" fmla="*/ 217 h 218"/>
                <a:gd name="T22" fmla="*/ 278 w 340"/>
                <a:gd name="T23" fmla="*/ 140 h 218"/>
                <a:gd name="T24" fmla="*/ 286 w 340"/>
                <a:gd name="T25" fmla="*/ 120 h 218"/>
                <a:gd name="T26" fmla="*/ 313 w 340"/>
                <a:gd name="T27" fmla="*/ 136 h 218"/>
                <a:gd name="T28" fmla="*/ 340 w 340"/>
                <a:gd name="T29" fmla="*/ 109 h 218"/>
                <a:gd name="T30" fmla="*/ 313 w 340"/>
                <a:gd name="T31" fmla="*/ 82 h 218"/>
                <a:gd name="T32" fmla="*/ 286 w 340"/>
                <a:gd name="T33" fmla="*/ 97 h 218"/>
                <a:gd name="T34" fmla="*/ 278 w 340"/>
                <a:gd name="T35" fmla="*/ 78 h 218"/>
                <a:gd name="T36" fmla="*/ 278 w 340"/>
                <a:gd name="T37" fmla="*/ 1 h 218"/>
                <a:gd name="T38" fmla="*/ 201 w 340"/>
                <a:gd name="T39" fmla="*/ 1 h 218"/>
                <a:gd name="T40" fmla="*/ 181 w 340"/>
                <a:gd name="T41" fmla="*/ 9 h 218"/>
                <a:gd name="T42" fmla="*/ 197 w 340"/>
                <a:gd name="T43" fmla="*/ 36 h 218"/>
                <a:gd name="T44" fmla="*/ 170 w 340"/>
                <a:gd name="T45" fmla="*/ 63 h 218"/>
                <a:gd name="T46" fmla="*/ 143 w 340"/>
                <a:gd name="T47" fmla="*/ 36 h 218"/>
                <a:gd name="T48" fmla="*/ 158 w 340"/>
                <a:gd name="T49" fmla="*/ 9 h 218"/>
                <a:gd name="T50" fmla="*/ 139 w 340"/>
                <a:gd name="T51" fmla="*/ 1 h 218"/>
                <a:gd name="T52" fmla="*/ 62 w 340"/>
                <a:gd name="T53" fmla="*/ 1 h 218"/>
                <a:gd name="T54" fmla="*/ 62 w 340"/>
                <a:gd name="T55" fmla="*/ 78 h 218"/>
                <a:gd name="T56" fmla="*/ 54 w 340"/>
                <a:gd name="T57" fmla="*/ 97 h 218"/>
                <a:gd name="T58" fmla="*/ 27 w 340"/>
                <a:gd name="T59" fmla="*/ 82 h 218"/>
                <a:gd name="T60" fmla="*/ 0 w 340"/>
                <a:gd name="T61" fmla="*/ 109 h 218"/>
                <a:gd name="T62" fmla="*/ 27 w 340"/>
                <a:gd name="T63" fmla="*/ 136 h 218"/>
                <a:gd name="T64" fmla="*/ 54 w 340"/>
                <a:gd name="T65" fmla="*/ 120 h 218"/>
                <a:gd name="T66" fmla="*/ 62 w 340"/>
                <a:gd name="T67" fmla="*/ 140 h 218"/>
                <a:gd name="T68" fmla="*/ 62 w 340"/>
                <a:gd name="T69" fmla="*/ 21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0" h="218">
                  <a:moveTo>
                    <a:pt x="62" y="217"/>
                  </a:moveTo>
                  <a:cubicBezTo>
                    <a:pt x="139" y="217"/>
                    <a:pt x="139" y="217"/>
                    <a:pt x="139" y="217"/>
                  </a:cubicBezTo>
                  <a:cubicBezTo>
                    <a:pt x="139" y="217"/>
                    <a:pt x="158" y="218"/>
                    <a:pt x="158" y="209"/>
                  </a:cubicBezTo>
                  <a:cubicBezTo>
                    <a:pt x="158" y="200"/>
                    <a:pt x="143" y="201"/>
                    <a:pt x="143" y="182"/>
                  </a:cubicBezTo>
                  <a:cubicBezTo>
                    <a:pt x="143" y="167"/>
                    <a:pt x="155" y="155"/>
                    <a:pt x="170" y="155"/>
                  </a:cubicBezTo>
                  <a:cubicBezTo>
                    <a:pt x="185" y="155"/>
                    <a:pt x="197" y="167"/>
                    <a:pt x="197" y="182"/>
                  </a:cubicBezTo>
                  <a:cubicBezTo>
                    <a:pt x="197" y="201"/>
                    <a:pt x="181" y="200"/>
                    <a:pt x="181" y="209"/>
                  </a:cubicBezTo>
                  <a:cubicBezTo>
                    <a:pt x="181" y="218"/>
                    <a:pt x="201" y="217"/>
                    <a:pt x="201" y="217"/>
                  </a:cubicBezTo>
                  <a:cubicBezTo>
                    <a:pt x="213" y="217"/>
                    <a:pt x="213" y="217"/>
                    <a:pt x="213" y="217"/>
                  </a:cubicBezTo>
                  <a:cubicBezTo>
                    <a:pt x="261" y="217"/>
                    <a:pt x="261" y="217"/>
                    <a:pt x="261" y="217"/>
                  </a:cubicBezTo>
                  <a:cubicBezTo>
                    <a:pt x="278" y="217"/>
                    <a:pt x="278" y="217"/>
                    <a:pt x="278" y="217"/>
                  </a:cubicBezTo>
                  <a:cubicBezTo>
                    <a:pt x="278" y="140"/>
                    <a:pt x="278" y="140"/>
                    <a:pt x="278" y="140"/>
                  </a:cubicBezTo>
                  <a:cubicBezTo>
                    <a:pt x="278" y="140"/>
                    <a:pt x="277" y="120"/>
                    <a:pt x="286" y="120"/>
                  </a:cubicBezTo>
                  <a:cubicBezTo>
                    <a:pt x="295" y="120"/>
                    <a:pt x="294" y="136"/>
                    <a:pt x="313" y="136"/>
                  </a:cubicBezTo>
                  <a:cubicBezTo>
                    <a:pt x="328" y="136"/>
                    <a:pt x="340" y="124"/>
                    <a:pt x="340" y="109"/>
                  </a:cubicBezTo>
                  <a:cubicBezTo>
                    <a:pt x="340" y="94"/>
                    <a:pt x="328" y="82"/>
                    <a:pt x="313" y="82"/>
                  </a:cubicBezTo>
                  <a:cubicBezTo>
                    <a:pt x="294" y="82"/>
                    <a:pt x="295" y="97"/>
                    <a:pt x="286" y="97"/>
                  </a:cubicBezTo>
                  <a:cubicBezTo>
                    <a:pt x="277" y="97"/>
                    <a:pt x="278" y="78"/>
                    <a:pt x="278" y="78"/>
                  </a:cubicBezTo>
                  <a:cubicBezTo>
                    <a:pt x="278" y="1"/>
                    <a:pt x="278" y="1"/>
                    <a:pt x="278" y="1"/>
                  </a:cubicBezTo>
                  <a:cubicBezTo>
                    <a:pt x="201" y="1"/>
                    <a:pt x="201" y="1"/>
                    <a:pt x="201" y="1"/>
                  </a:cubicBezTo>
                  <a:cubicBezTo>
                    <a:pt x="201" y="1"/>
                    <a:pt x="181" y="0"/>
                    <a:pt x="181" y="9"/>
                  </a:cubicBezTo>
                  <a:cubicBezTo>
                    <a:pt x="181" y="18"/>
                    <a:pt x="197" y="17"/>
                    <a:pt x="197" y="36"/>
                  </a:cubicBezTo>
                  <a:cubicBezTo>
                    <a:pt x="197" y="51"/>
                    <a:pt x="185" y="63"/>
                    <a:pt x="170" y="63"/>
                  </a:cubicBezTo>
                  <a:cubicBezTo>
                    <a:pt x="155" y="63"/>
                    <a:pt x="143" y="51"/>
                    <a:pt x="143" y="36"/>
                  </a:cubicBezTo>
                  <a:cubicBezTo>
                    <a:pt x="143" y="17"/>
                    <a:pt x="158" y="18"/>
                    <a:pt x="158" y="9"/>
                  </a:cubicBezTo>
                  <a:cubicBezTo>
                    <a:pt x="158" y="0"/>
                    <a:pt x="139" y="1"/>
                    <a:pt x="139" y="1"/>
                  </a:cubicBezTo>
                  <a:cubicBezTo>
                    <a:pt x="62" y="1"/>
                    <a:pt x="62" y="1"/>
                    <a:pt x="62" y="1"/>
                  </a:cubicBezTo>
                  <a:cubicBezTo>
                    <a:pt x="62" y="78"/>
                    <a:pt x="62" y="78"/>
                    <a:pt x="62" y="78"/>
                  </a:cubicBezTo>
                  <a:cubicBezTo>
                    <a:pt x="62" y="78"/>
                    <a:pt x="63" y="97"/>
                    <a:pt x="54" y="97"/>
                  </a:cubicBezTo>
                  <a:cubicBezTo>
                    <a:pt x="45" y="97"/>
                    <a:pt x="46" y="82"/>
                    <a:pt x="27" y="82"/>
                  </a:cubicBezTo>
                  <a:cubicBezTo>
                    <a:pt x="12" y="82"/>
                    <a:pt x="0" y="94"/>
                    <a:pt x="0" y="109"/>
                  </a:cubicBezTo>
                  <a:cubicBezTo>
                    <a:pt x="0" y="124"/>
                    <a:pt x="12" y="136"/>
                    <a:pt x="27" y="136"/>
                  </a:cubicBezTo>
                  <a:cubicBezTo>
                    <a:pt x="46" y="136"/>
                    <a:pt x="45" y="120"/>
                    <a:pt x="54" y="120"/>
                  </a:cubicBezTo>
                  <a:cubicBezTo>
                    <a:pt x="63" y="120"/>
                    <a:pt x="62" y="140"/>
                    <a:pt x="62" y="140"/>
                  </a:cubicBezTo>
                  <a:lnTo>
                    <a:pt x="62" y="217"/>
                  </a:lnTo>
                  <a:close/>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20" name="teal puzzle piece"/>
            <p:cNvSpPr>
              <a:spLocks/>
            </p:cNvSpPr>
            <p:nvPr/>
          </p:nvSpPr>
          <p:spPr bwMode="auto">
            <a:xfrm>
              <a:off x="6081715" y="2616721"/>
              <a:ext cx="1539994" cy="2399525"/>
            </a:xfrm>
            <a:custGeom>
              <a:avLst/>
              <a:gdLst>
                <a:gd name="T0" fmla="*/ 217 w 218"/>
                <a:gd name="T1" fmla="*/ 278 h 339"/>
                <a:gd name="T2" fmla="*/ 217 w 218"/>
                <a:gd name="T3" fmla="*/ 200 h 339"/>
                <a:gd name="T4" fmla="*/ 209 w 218"/>
                <a:gd name="T5" fmla="*/ 181 h 339"/>
                <a:gd name="T6" fmla="*/ 182 w 218"/>
                <a:gd name="T7" fmla="*/ 196 h 339"/>
                <a:gd name="T8" fmla="*/ 155 w 218"/>
                <a:gd name="T9" fmla="*/ 170 h 339"/>
                <a:gd name="T10" fmla="*/ 182 w 218"/>
                <a:gd name="T11" fmla="*/ 143 h 339"/>
                <a:gd name="T12" fmla="*/ 209 w 218"/>
                <a:gd name="T13" fmla="*/ 158 h 339"/>
                <a:gd name="T14" fmla="*/ 217 w 218"/>
                <a:gd name="T15" fmla="*/ 139 h 339"/>
                <a:gd name="T16" fmla="*/ 217 w 218"/>
                <a:gd name="T17" fmla="*/ 127 h 339"/>
                <a:gd name="T18" fmla="*/ 217 w 218"/>
                <a:gd name="T19" fmla="*/ 79 h 339"/>
                <a:gd name="T20" fmla="*/ 217 w 218"/>
                <a:gd name="T21" fmla="*/ 62 h 339"/>
                <a:gd name="T22" fmla="*/ 140 w 218"/>
                <a:gd name="T23" fmla="*/ 61 h 339"/>
                <a:gd name="T24" fmla="*/ 120 w 218"/>
                <a:gd name="T25" fmla="*/ 53 h 339"/>
                <a:gd name="T26" fmla="*/ 136 w 218"/>
                <a:gd name="T27" fmla="*/ 27 h 339"/>
                <a:gd name="T28" fmla="*/ 109 w 218"/>
                <a:gd name="T29" fmla="*/ 0 h 339"/>
                <a:gd name="T30" fmla="*/ 82 w 218"/>
                <a:gd name="T31" fmla="*/ 27 h 339"/>
                <a:gd name="T32" fmla="*/ 97 w 218"/>
                <a:gd name="T33" fmla="*/ 53 h 339"/>
                <a:gd name="T34" fmla="*/ 78 w 218"/>
                <a:gd name="T35" fmla="*/ 61 h 339"/>
                <a:gd name="T36" fmla="*/ 1 w 218"/>
                <a:gd name="T37" fmla="*/ 62 h 339"/>
                <a:gd name="T38" fmla="*/ 1 w 218"/>
                <a:gd name="T39" fmla="*/ 139 h 339"/>
                <a:gd name="T40" fmla="*/ 9 w 218"/>
                <a:gd name="T41" fmla="*/ 158 h 339"/>
                <a:gd name="T42" fmla="*/ 36 w 218"/>
                <a:gd name="T43" fmla="*/ 143 h 339"/>
                <a:gd name="T44" fmla="*/ 63 w 218"/>
                <a:gd name="T45" fmla="*/ 170 h 339"/>
                <a:gd name="T46" fmla="*/ 36 w 218"/>
                <a:gd name="T47" fmla="*/ 196 h 339"/>
                <a:gd name="T48" fmla="*/ 9 w 218"/>
                <a:gd name="T49" fmla="*/ 181 h 339"/>
                <a:gd name="T50" fmla="*/ 1 w 218"/>
                <a:gd name="T51" fmla="*/ 200 h 339"/>
                <a:gd name="T52" fmla="*/ 1 w 218"/>
                <a:gd name="T53" fmla="*/ 278 h 339"/>
                <a:gd name="T54" fmla="*/ 78 w 218"/>
                <a:gd name="T55" fmla="*/ 278 h 339"/>
                <a:gd name="T56" fmla="*/ 97 w 218"/>
                <a:gd name="T57" fmla="*/ 286 h 339"/>
                <a:gd name="T58" fmla="*/ 82 w 218"/>
                <a:gd name="T59" fmla="*/ 312 h 339"/>
                <a:gd name="T60" fmla="*/ 109 w 218"/>
                <a:gd name="T61" fmla="*/ 339 h 339"/>
                <a:gd name="T62" fmla="*/ 136 w 218"/>
                <a:gd name="T63" fmla="*/ 312 h 339"/>
                <a:gd name="T64" fmla="*/ 120 w 218"/>
                <a:gd name="T65" fmla="*/ 286 h 339"/>
                <a:gd name="T66" fmla="*/ 140 w 218"/>
                <a:gd name="T67" fmla="*/ 278 h 339"/>
                <a:gd name="T68" fmla="*/ 217 w 218"/>
                <a:gd name="T69" fmla="*/ 27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8" h="339">
                  <a:moveTo>
                    <a:pt x="217" y="278"/>
                  </a:moveTo>
                  <a:cubicBezTo>
                    <a:pt x="217" y="200"/>
                    <a:pt x="217" y="200"/>
                    <a:pt x="217" y="200"/>
                  </a:cubicBezTo>
                  <a:cubicBezTo>
                    <a:pt x="217" y="200"/>
                    <a:pt x="218" y="181"/>
                    <a:pt x="209" y="181"/>
                  </a:cubicBezTo>
                  <a:cubicBezTo>
                    <a:pt x="200" y="181"/>
                    <a:pt x="201" y="196"/>
                    <a:pt x="182" y="196"/>
                  </a:cubicBezTo>
                  <a:cubicBezTo>
                    <a:pt x="167" y="196"/>
                    <a:pt x="155" y="184"/>
                    <a:pt x="155" y="170"/>
                  </a:cubicBezTo>
                  <a:cubicBezTo>
                    <a:pt x="155" y="155"/>
                    <a:pt x="167" y="143"/>
                    <a:pt x="182" y="143"/>
                  </a:cubicBezTo>
                  <a:cubicBezTo>
                    <a:pt x="201" y="143"/>
                    <a:pt x="200" y="158"/>
                    <a:pt x="209" y="158"/>
                  </a:cubicBezTo>
                  <a:cubicBezTo>
                    <a:pt x="218" y="158"/>
                    <a:pt x="217" y="139"/>
                    <a:pt x="217" y="139"/>
                  </a:cubicBezTo>
                  <a:cubicBezTo>
                    <a:pt x="217" y="127"/>
                    <a:pt x="217" y="127"/>
                    <a:pt x="217" y="127"/>
                  </a:cubicBezTo>
                  <a:cubicBezTo>
                    <a:pt x="217" y="79"/>
                    <a:pt x="217" y="79"/>
                    <a:pt x="217" y="79"/>
                  </a:cubicBezTo>
                  <a:cubicBezTo>
                    <a:pt x="217" y="62"/>
                    <a:pt x="217" y="62"/>
                    <a:pt x="217" y="62"/>
                  </a:cubicBezTo>
                  <a:cubicBezTo>
                    <a:pt x="140" y="61"/>
                    <a:pt x="140" y="61"/>
                    <a:pt x="140" y="61"/>
                  </a:cubicBezTo>
                  <a:cubicBezTo>
                    <a:pt x="140" y="61"/>
                    <a:pt x="120" y="62"/>
                    <a:pt x="120" y="53"/>
                  </a:cubicBezTo>
                  <a:cubicBezTo>
                    <a:pt x="120" y="45"/>
                    <a:pt x="136" y="46"/>
                    <a:pt x="136" y="27"/>
                  </a:cubicBezTo>
                  <a:cubicBezTo>
                    <a:pt x="136" y="12"/>
                    <a:pt x="124" y="0"/>
                    <a:pt x="109" y="0"/>
                  </a:cubicBezTo>
                  <a:cubicBezTo>
                    <a:pt x="94" y="0"/>
                    <a:pt x="82" y="12"/>
                    <a:pt x="82" y="27"/>
                  </a:cubicBezTo>
                  <a:cubicBezTo>
                    <a:pt x="82" y="46"/>
                    <a:pt x="97" y="45"/>
                    <a:pt x="97" y="53"/>
                  </a:cubicBezTo>
                  <a:cubicBezTo>
                    <a:pt x="97" y="62"/>
                    <a:pt x="78" y="61"/>
                    <a:pt x="78" y="61"/>
                  </a:cubicBezTo>
                  <a:cubicBezTo>
                    <a:pt x="1" y="62"/>
                    <a:pt x="1" y="62"/>
                    <a:pt x="1" y="62"/>
                  </a:cubicBezTo>
                  <a:cubicBezTo>
                    <a:pt x="1" y="139"/>
                    <a:pt x="1" y="139"/>
                    <a:pt x="1" y="139"/>
                  </a:cubicBezTo>
                  <a:cubicBezTo>
                    <a:pt x="1" y="139"/>
                    <a:pt x="0" y="158"/>
                    <a:pt x="9" y="158"/>
                  </a:cubicBezTo>
                  <a:cubicBezTo>
                    <a:pt x="18" y="158"/>
                    <a:pt x="17" y="143"/>
                    <a:pt x="36" y="143"/>
                  </a:cubicBezTo>
                  <a:cubicBezTo>
                    <a:pt x="51" y="143"/>
                    <a:pt x="63" y="155"/>
                    <a:pt x="63" y="170"/>
                  </a:cubicBezTo>
                  <a:cubicBezTo>
                    <a:pt x="63" y="184"/>
                    <a:pt x="51" y="196"/>
                    <a:pt x="36" y="196"/>
                  </a:cubicBezTo>
                  <a:cubicBezTo>
                    <a:pt x="17" y="196"/>
                    <a:pt x="18" y="181"/>
                    <a:pt x="9" y="181"/>
                  </a:cubicBezTo>
                  <a:cubicBezTo>
                    <a:pt x="0" y="181"/>
                    <a:pt x="1" y="200"/>
                    <a:pt x="1" y="200"/>
                  </a:cubicBezTo>
                  <a:cubicBezTo>
                    <a:pt x="1" y="278"/>
                    <a:pt x="1" y="278"/>
                    <a:pt x="1" y="278"/>
                  </a:cubicBezTo>
                  <a:cubicBezTo>
                    <a:pt x="78" y="278"/>
                    <a:pt x="78" y="278"/>
                    <a:pt x="78" y="278"/>
                  </a:cubicBezTo>
                  <a:cubicBezTo>
                    <a:pt x="78" y="278"/>
                    <a:pt x="97" y="277"/>
                    <a:pt x="97" y="286"/>
                  </a:cubicBezTo>
                  <a:cubicBezTo>
                    <a:pt x="97" y="295"/>
                    <a:pt x="82" y="293"/>
                    <a:pt x="82" y="312"/>
                  </a:cubicBezTo>
                  <a:cubicBezTo>
                    <a:pt x="82" y="327"/>
                    <a:pt x="94" y="339"/>
                    <a:pt x="109" y="339"/>
                  </a:cubicBezTo>
                  <a:cubicBezTo>
                    <a:pt x="124" y="339"/>
                    <a:pt x="136" y="327"/>
                    <a:pt x="136" y="312"/>
                  </a:cubicBezTo>
                  <a:cubicBezTo>
                    <a:pt x="136" y="293"/>
                    <a:pt x="120" y="295"/>
                    <a:pt x="120" y="286"/>
                  </a:cubicBezTo>
                  <a:cubicBezTo>
                    <a:pt x="120" y="277"/>
                    <a:pt x="140" y="278"/>
                    <a:pt x="140" y="278"/>
                  </a:cubicBezTo>
                  <a:lnTo>
                    <a:pt x="217" y="278"/>
                  </a:lnTo>
                  <a:close/>
                </a:path>
              </a:pathLst>
            </a:custGeom>
            <a:solidFill>
              <a:schemeClr val="accent5"/>
            </a:solidFill>
            <a:ln>
              <a:solidFill>
                <a:schemeClr val="accent5"/>
              </a:solidFill>
            </a:ln>
          </p:spPr>
          <p:txBody>
            <a:bodyPr vert="horz" wrap="square" lIns="91440" tIns="45720" rIns="91440" bIns="45720" numCol="1" anchor="t" anchorCtr="0" compatLnSpc="1">
              <a:prstTxWarp prst="textNoShape">
                <a:avLst/>
              </a:prstTxWarp>
            </a:bodyPr>
            <a:lstStyle/>
            <a:p>
              <a:endParaRPr lang="en-US" dirty="0"/>
            </a:p>
          </p:txBody>
        </p:sp>
        <p:sp>
          <p:nvSpPr>
            <p:cNvPr id="21" name="teal puzzle piece"/>
            <p:cNvSpPr>
              <a:spLocks/>
            </p:cNvSpPr>
            <p:nvPr/>
          </p:nvSpPr>
          <p:spPr bwMode="auto">
            <a:xfrm>
              <a:off x="7606788" y="1082696"/>
              <a:ext cx="1969759" cy="2405495"/>
            </a:xfrm>
            <a:custGeom>
              <a:avLst/>
              <a:gdLst>
                <a:gd name="T0" fmla="*/ 1 w 279"/>
                <a:gd name="T1" fmla="*/ 278 h 340"/>
                <a:gd name="T2" fmla="*/ 1 w 279"/>
                <a:gd name="T3" fmla="*/ 201 h 340"/>
                <a:gd name="T4" fmla="*/ 9 w 279"/>
                <a:gd name="T5" fmla="*/ 181 h 340"/>
                <a:gd name="T6" fmla="*/ 36 w 279"/>
                <a:gd name="T7" fmla="*/ 197 h 340"/>
                <a:gd name="T8" fmla="*/ 63 w 279"/>
                <a:gd name="T9" fmla="*/ 170 h 340"/>
                <a:gd name="T10" fmla="*/ 36 w 279"/>
                <a:gd name="T11" fmla="*/ 143 h 340"/>
                <a:gd name="T12" fmla="*/ 9 w 279"/>
                <a:gd name="T13" fmla="*/ 158 h 340"/>
                <a:gd name="T14" fmla="*/ 1 w 279"/>
                <a:gd name="T15" fmla="*/ 139 h 340"/>
                <a:gd name="T16" fmla="*/ 1 w 279"/>
                <a:gd name="T17" fmla="*/ 62 h 340"/>
                <a:gd name="T18" fmla="*/ 78 w 279"/>
                <a:gd name="T19" fmla="*/ 62 h 340"/>
                <a:gd name="T20" fmla="*/ 97 w 279"/>
                <a:gd name="T21" fmla="*/ 54 h 340"/>
                <a:gd name="T22" fmla="*/ 82 w 279"/>
                <a:gd name="T23" fmla="*/ 27 h 340"/>
                <a:gd name="T24" fmla="*/ 109 w 279"/>
                <a:gd name="T25" fmla="*/ 0 h 340"/>
                <a:gd name="T26" fmla="*/ 136 w 279"/>
                <a:gd name="T27" fmla="*/ 27 h 340"/>
                <a:gd name="T28" fmla="*/ 120 w 279"/>
                <a:gd name="T29" fmla="*/ 54 h 340"/>
                <a:gd name="T30" fmla="*/ 140 w 279"/>
                <a:gd name="T31" fmla="*/ 62 h 340"/>
                <a:gd name="T32" fmla="*/ 217 w 279"/>
                <a:gd name="T33" fmla="*/ 62 h 340"/>
                <a:gd name="T34" fmla="*/ 217 w 279"/>
                <a:gd name="T35" fmla="*/ 139 h 340"/>
                <a:gd name="T36" fmla="*/ 225 w 279"/>
                <a:gd name="T37" fmla="*/ 158 h 340"/>
                <a:gd name="T38" fmla="*/ 252 w 279"/>
                <a:gd name="T39" fmla="*/ 143 h 340"/>
                <a:gd name="T40" fmla="*/ 279 w 279"/>
                <a:gd name="T41" fmla="*/ 170 h 340"/>
                <a:gd name="T42" fmla="*/ 252 w 279"/>
                <a:gd name="T43" fmla="*/ 197 h 340"/>
                <a:gd name="T44" fmla="*/ 225 w 279"/>
                <a:gd name="T45" fmla="*/ 181 h 340"/>
                <a:gd name="T46" fmla="*/ 217 w 279"/>
                <a:gd name="T47" fmla="*/ 201 h 340"/>
                <a:gd name="T48" fmla="*/ 217 w 279"/>
                <a:gd name="T49" fmla="*/ 278 h 340"/>
                <a:gd name="T50" fmla="*/ 140 w 279"/>
                <a:gd name="T51" fmla="*/ 278 h 340"/>
                <a:gd name="T52" fmla="*/ 120 w 279"/>
                <a:gd name="T53" fmla="*/ 286 h 340"/>
                <a:gd name="T54" fmla="*/ 136 w 279"/>
                <a:gd name="T55" fmla="*/ 313 h 340"/>
                <a:gd name="T56" fmla="*/ 109 w 279"/>
                <a:gd name="T57" fmla="*/ 340 h 340"/>
                <a:gd name="T58" fmla="*/ 82 w 279"/>
                <a:gd name="T59" fmla="*/ 313 h 340"/>
                <a:gd name="T60" fmla="*/ 97 w 279"/>
                <a:gd name="T61" fmla="*/ 286 h 340"/>
                <a:gd name="T62" fmla="*/ 78 w 279"/>
                <a:gd name="T63" fmla="*/ 278 h 340"/>
                <a:gd name="T64" fmla="*/ 1 w 279"/>
                <a:gd name="T65" fmla="*/ 278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9" h="340">
                  <a:moveTo>
                    <a:pt x="1" y="278"/>
                  </a:moveTo>
                  <a:cubicBezTo>
                    <a:pt x="1" y="201"/>
                    <a:pt x="1" y="201"/>
                    <a:pt x="1" y="201"/>
                  </a:cubicBezTo>
                  <a:cubicBezTo>
                    <a:pt x="1" y="201"/>
                    <a:pt x="0" y="181"/>
                    <a:pt x="9" y="181"/>
                  </a:cubicBezTo>
                  <a:cubicBezTo>
                    <a:pt x="18" y="181"/>
                    <a:pt x="17" y="197"/>
                    <a:pt x="36" y="197"/>
                  </a:cubicBezTo>
                  <a:cubicBezTo>
                    <a:pt x="51" y="197"/>
                    <a:pt x="63" y="185"/>
                    <a:pt x="63" y="170"/>
                  </a:cubicBezTo>
                  <a:cubicBezTo>
                    <a:pt x="63" y="155"/>
                    <a:pt x="51" y="143"/>
                    <a:pt x="36" y="143"/>
                  </a:cubicBezTo>
                  <a:cubicBezTo>
                    <a:pt x="17" y="143"/>
                    <a:pt x="18" y="158"/>
                    <a:pt x="9" y="158"/>
                  </a:cubicBezTo>
                  <a:cubicBezTo>
                    <a:pt x="0" y="158"/>
                    <a:pt x="1" y="139"/>
                    <a:pt x="1" y="139"/>
                  </a:cubicBezTo>
                  <a:cubicBezTo>
                    <a:pt x="1" y="62"/>
                    <a:pt x="1" y="62"/>
                    <a:pt x="1" y="62"/>
                  </a:cubicBezTo>
                  <a:cubicBezTo>
                    <a:pt x="78" y="62"/>
                    <a:pt x="78" y="62"/>
                    <a:pt x="78" y="62"/>
                  </a:cubicBezTo>
                  <a:cubicBezTo>
                    <a:pt x="78" y="62"/>
                    <a:pt x="97" y="63"/>
                    <a:pt x="97" y="54"/>
                  </a:cubicBezTo>
                  <a:cubicBezTo>
                    <a:pt x="97" y="45"/>
                    <a:pt x="82" y="46"/>
                    <a:pt x="82" y="27"/>
                  </a:cubicBezTo>
                  <a:cubicBezTo>
                    <a:pt x="82" y="12"/>
                    <a:pt x="94" y="0"/>
                    <a:pt x="109" y="0"/>
                  </a:cubicBezTo>
                  <a:cubicBezTo>
                    <a:pt x="124" y="0"/>
                    <a:pt x="136" y="12"/>
                    <a:pt x="136" y="27"/>
                  </a:cubicBezTo>
                  <a:cubicBezTo>
                    <a:pt x="136" y="46"/>
                    <a:pt x="120" y="45"/>
                    <a:pt x="120" y="54"/>
                  </a:cubicBezTo>
                  <a:cubicBezTo>
                    <a:pt x="120" y="63"/>
                    <a:pt x="140" y="62"/>
                    <a:pt x="140" y="62"/>
                  </a:cubicBezTo>
                  <a:cubicBezTo>
                    <a:pt x="217" y="62"/>
                    <a:pt x="217" y="62"/>
                    <a:pt x="217" y="62"/>
                  </a:cubicBezTo>
                  <a:cubicBezTo>
                    <a:pt x="217" y="139"/>
                    <a:pt x="217" y="139"/>
                    <a:pt x="217" y="139"/>
                  </a:cubicBezTo>
                  <a:cubicBezTo>
                    <a:pt x="217" y="139"/>
                    <a:pt x="216" y="158"/>
                    <a:pt x="225" y="158"/>
                  </a:cubicBezTo>
                  <a:cubicBezTo>
                    <a:pt x="234" y="158"/>
                    <a:pt x="233" y="143"/>
                    <a:pt x="252" y="143"/>
                  </a:cubicBezTo>
                  <a:cubicBezTo>
                    <a:pt x="267" y="143"/>
                    <a:pt x="279" y="155"/>
                    <a:pt x="279" y="170"/>
                  </a:cubicBezTo>
                  <a:cubicBezTo>
                    <a:pt x="279" y="185"/>
                    <a:pt x="267" y="197"/>
                    <a:pt x="252" y="197"/>
                  </a:cubicBezTo>
                  <a:cubicBezTo>
                    <a:pt x="233" y="197"/>
                    <a:pt x="234" y="181"/>
                    <a:pt x="225" y="181"/>
                  </a:cubicBezTo>
                  <a:cubicBezTo>
                    <a:pt x="216" y="181"/>
                    <a:pt x="217" y="201"/>
                    <a:pt x="217" y="201"/>
                  </a:cubicBezTo>
                  <a:cubicBezTo>
                    <a:pt x="217" y="278"/>
                    <a:pt x="217" y="278"/>
                    <a:pt x="217" y="278"/>
                  </a:cubicBezTo>
                  <a:cubicBezTo>
                    <a:pt x="140" y="278"/>
                    <a:pt x="140" y="278"/>
                    <a:pt x="140" y="278"/>
                  </a:cubicBezTo>
                  <a:cubicBezTo>
                    <a:pt x="140" y="278"/>
                    <a:pt x="120" y="277"/>
                    <a:pt x="120" y="286"/>
                  </a:cubicBezTo>
                  <a:cubicBezTo>
                    <a:pt x="120" y="295"/>
                    <a:pt x="136" y="294"/>
                    <a:pt x="136" y="313"/>
                  </a:cubicBezTo>
                  <a:cubicBezTo>
                    <a:pt x="136" y="328"/>
                    <a:pt x="124" y="340"/>
                    <a:pt x="109" y="340"/>
                  </a:cubicBezTo>
                  <a:cubicBezTo>
                    <a:pt x="94" y="340"/>
                    <a:pt x="82" y="328"/>
                    <a:pt x="82" y="313"/>
                  </a:cubicBezTo>
                  <a:cubicBezTo>
                    <a:pt x="82" y="294"/>
                    <a:pt x="97" y="295"/>
                    <a:pt x="97" y="286"/>
                  </a:cubicBezTo>
                  <a:cubicBezTo>
                    <a:pt x="97" y="277"/>
                    <a:pt x="78" y="278"/>
                    <a:pt x="78" y="278"/>
                  </a:cubicBezTo>
                  <a:lnTo>
                    <a:pt x="1" y="278"/>
                  </a:lnTo>
                  <a:close/>
                </a:path>
              </a:pathLst>
            </a:custGeom>
            <a:solidFill>
              <a:schemeClr val="accent5"/>
            </a:solidFill>
            <a:ln>
              <a:solidFill>
                <a:schemeClr val="accent5"/>
              </a:solidFill>
            </a:ln>
          </p:spPr>
          <p:txBody>
            <a:bodyPr vert="horz" wrap="square" lIns="91440" tIns="45720" rIns="91440" bIns="45720" numCol="1" anchor="t" anchorCtr="0" compatLnSpc="1">
              <a:prstTxWarp prst="textNoShape">
                <a:avLst/>
              </a:prstTxWarp>
            </a:bodyPr>
            <a:lstStyle/>
            <a:p>
              <a:endParaRPr lang="en-US" dirty="0"/>
            </a:p>
          </p:txBody>
        </p:sp>
        <p:sp>
          <p:nvSpPr>
            <p:cNvPr id="22" name="blue puzzle piece"/>
            <p:cNvSpPr>
              <a:spLocks/>
            </p:cNvSpPr>
            <p:nvPr/>
          </p:nvSpPr>
          <p:spPr bwMode="auto">
            <a:xfrm>
              <a:off x="7606787" y="-6643"/>
              <a:ext cx="1539994" cy="1534025"/>
            </a:xfrm>
            <a:custGeom>
              <a:avLst/>
              <a:gdLst>
                <a:gd name="T0" fmla="*/ 217 w 218"/>
                <a:gd name="T1" fmla="*/ 0 h 217"/>
                <a:gd name="T2" fmla="*/ 1 w 218"/>
                <a:gd name="T3" fmla="*/ 0 h 217"/>
                <a:gd name="T4" fmla="*/ 1 w 218"/>
                <a:gd name="T5" fmla="*/ 77 h 217"/>
                <a:gd name="T6" fmla="*/ 9 w 218"/>
                <a:gd name="T7" fmla="*/ 96 h 217"/>
                <a:gd name="T8" fmla="*/ 36 w 218"/>
                <a:gd name="T9" fmla="*/ 81 h 217"/>
                <a:gd name="T10" fmla="*/ 63 w 218"/>
                <a:gd name="T11" fmla="*/ 108 h 217"/>
                <a:gd name="T12" fmla="*/ 36 w 218"/>
                <a:gd name="T13" fmla="*/ 135 h 217"/>
                <a:gd name="T14" fmla="*/ 9 w 218"/>
                <a:gd name="T15" fmla="*/ 119 h 217"/>
                <a:gd name="T16" fmla="*/ 1 w 218"/>
                <a:gd name="T17" fmla="*/ 139 h 217"/>
                <a:gd name="T18" fmla="*/ 1 w 218"/>
                <a:gd name="T19" fmla="*/ 151 h 217"/>
                <a:gd name="T20" fmla="*/ 1 w 218"/>
                <a:gd name="T21" fmla="*/ 189 h 217"/>
                <a:gd name="T22" fmla="*/ 1 w 218"/>
                <a:gd name="T23" fmla="*/ 216 h 217"/>
                <a:gd name="T24" fmla="*/ 78 w 218"/>
                <a:gd name="T25" fmla="*/ 216 h 217"/>
                <a:gd name="T26" fmla="*/ 97 w 218"/>
                <a:gd name="T27" fmla="*/ 208 h 217"/>
                <a:gd name="T28" fmla="*/ 82 w 218"/>
                <a:gd name="T29" fmla="*/ 181 h 217"/>
                <a:gd name="T30" fmla="*/ 109 w 218"/>
                <a:gd name="T31" fmla="*/ 154 h 217"/>
                <a:gd name="T32" fmla="*/ 136 w 218"/>
                <a:gd name="T33" fmla="*/ 181 h 217"/>
                <a:gd name="T34" fmla="*/ 120 w 218"/>
                <a:gd name="T35" fmla="*/ 208 h 217"/>
                <a:gd name="T36" fmla="*/ 140 w 218"/>
                <a:gd name="T37" fmla="*/ 216 h 217"/>
                <a:gd name="T38" fmla="*/ 217 w 218"/>
                <a:gd name="T39" fmla="*/ 216 h 217"/>
                <a:gd name="T40" fmla="*/ 217 w 218"/>
                <a:gd name="T41" fmla="*/ 139 h 217"/>
                <a:gd name="T42" fmla="*/ 209 w 218"/>
                <a:gd name="T43" fmla="*/ 119 h 217"/>
                <a:gd name="T44" fmla="*/ 182 w 218"/>
                <a:gd name="T45" fmla="*/ 135 h 217"/>
                <a:gd name="T46" fmla="*/ 155 w 218"/>
                <a:gd name="T47" fmla="*/ 108 h 217"/>
                <a:gd name="T48" fmla="*/ 182 w 218"/>
                <a:gd name="T49" fmla="*/ 81 h 217"/>
                <a:gd name="T50" fmla="*/ 209 w 218"/>
                <a:gd name="T51" fmla="*/ 96 h 217"/>
                <a:gd name="T52" fmla="*/ 217 w 218"/>
                <a:gd name="T53" fmla="*/ 77 h 217"/>
                <a:gd name="T54" fmla="*/ 217 w 218"/>
                <a:gd name="T55"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8" h="217">
                  <a:moveTo>
                    <a:pt x="217" y="0"/>
                  </a:moveTo>
                  <a:cubicBezTo>
                    <a:pt x="1" y="0"/>
                    <a:pt x="1" y="0"/>
                    <a:pt x="1" y="0"/>
                  </a:cubicBezTo>
                  <a:cubicBezTo>
                    <a:pt x="1" y="77"/>
                    <a:pt x="1" y="77"/>
                    <a:pt x="1" y="77"/>
                  </a:cubicBezTo>
                  <a:cubicBezTo>
                    <a:pt x="1" y="77"/>
                    <a:pt x="0" y="96"/>
                    <a:pt x="9" y="96"/>
                  </a:cubicBezTo>
                  <a:cubicBezTo>
                    <a:pt x="18" y="96"/>
                    <a:pt x="17" y="81"/>
                    <a:pt x="36" y="81"/>
                  </a:cubicBezTo>
                  <a:cubicBezTo>
                    <a:pt x="51" y="81"/>
                    <a:pt x="63" y="93"/>
                    <a:pt x="63" y="108"/>
                  </a:cubicBezTo>
                  <a:cubicBezTo>
                    <a:pt x="63" y="123"/>
                    <a:pt x="51" y="135"/>
                    <a:pt x="36" y="135"/>
                  </a:cubicBezTo>
                  <a:cubicBezTo>
                    <a:pt x="17" y="135"/>
                    <a:pt x="18" y="119"/>
                    <a:pt x="9" y="119"/>
                  </a:cubicBezTo>
                  <a:cubicBezTo>
                    <a:pt x="0" y="119"/>
                    <a:pt x="1" y="139"/>
                    <a:pt x="1" y="139"/>
                  </a:cubicBezTo>
                  <a:cubicBezTo>
                    <a:pt x="1" y="151"/>
                    <a:pt x="1" y="151"/>
                    <a:pt x="1" y="151"/>
                  </a:cubicBezTo>
                  <a:cubicBezTo>
                    <a:pt x="1" y="189"/>
                    <a:pt x="1" y="189"/>
                    <a:pt x="1" y="189"/>
                  </a:cubicBezTo>
                  <a:cubicBezTo>
                    <a:pt x="1" y="216"/>
                    <a:pt x="1" y="216"/>
                    <a:pt x="1" y="216"/>
                  </a:cubicBezTo>
                  <a:cubicBezTo>
                    <a:pt x="78" y="216"/>
                    <a:pt x="78" y="216"/>
                    <a:pt x="78" y="216"/>
                  </a:cubicBezTo>
                  <a:cubicBezTo>
                    <a:pt x="78" y="216"/>
                    <a:pt x="97" y="217"/>
                    <a:pt x="97" y="208"/>
                  </a:cubicBezTo>
                  <a:cubicBezTo>
                    <a:pt x="97" y="199"/>
                    <a:pt x="82" y="200"/>
                    <a:pt x="82" y="181"/>
                  </a:cubicBezTo>
                  <a:cubicBezTo>
                    <a:pt x="82" y="166"/>
                    <a:pt x="94" y="154"/>
                    <a:pt x="109" y="154"/>
                  </a:cubicBezTo>
                  <a:cubicBezTo>
                    <a:pt x="124" y="154"/>
                    <a:pt x="136" y="166"/>
                    <a:pt x="136" y="181"/>
                  </a:cubicBezTo>
                  <a:cubicBezTo>
                    <a:pt x="136" y="200"/>
                    <a:pt x="120" y="199"/>
                    <a:pt x="120" y="208"/>
                  </a:cubicBezTo>
                  <a:cubicBezTo>
                    <a:pt x="120" y="217"/>
                    <a:pt x="140" y="216"/>
                    <a:pt x="140" y="216"/>
                  </a:cubicBezTo>
                  <a:cubicBezTo>
                    <a:pt x="217" y="216"/>
                    <a:pt x="217" y="216"/>
                    <a:pt x="217" y="216"/>
                  </a:cubicBezTo>
                  <a:cubicBezTo>
                    <a:pt x="217" y="139"/>
                    <a:pt x="217" y="139"/>
                    <a:pt x="217" y="139"/>
                  </a:cubicBezTo>
                  <a:cubicBezTo>
                    <a:pt x="217" y="139"/>
                    <a:pt x="218" y="119"/>
                    <a:pt x="209" y="119"/>
                  </a:cubicBezTo>
                  <a:cubicBezTo>
                    <a:pt x="200" y="119"/>
                    <a:pt x="201" y="135"/>
                    <a:pt x="182" y="135"/>
                  </a:cubicBezTo>
                  <a:cubicBezTo>
                    <a:pt x="167" y="135"/>
                    <a:pt x="155" y="123"/>
                    <a:pt x="155" y="108"/>
                  </a:cubicBezTo>
                  <a:cubicBezTo>
                    <a:pt x="155" y="93"/>
                    <a:pt x="167" y="81"/>
                    <a:pt x="182" y="81"/>
                  </a:cubicBezTo>
                  <a:cubicBezTo>
                    <a:pt x="201" y="81"/>
                    <a:pt x="200" y="96"/>
                    <a:pt x="209" y="96"/>
                  </a:cubicBezTo>
                  <a:cubicBezTo>
                    <a:pt x="218" y="96"/>
                    <a:pt x="217" y="77"/>
                    <a:pt x="217" y="77"/>
                  </a:cubicBezTo>
                  <a:lnTo>
                    <a:pt x="217" y="0"/>
                  </a:lnTo>
                  <a:close/>
                </a:path>
              </a:pathLst>
            </a:custGeom>
            <a:solidFill>
              <a:schemeClr val="accent6"/>
            </a:solidFill>
            <a:ln>
              <a:solidFill>
                <a:schemeClr val="accent6"/>
              </a:solidFill>
            </a:ln>
          </p:spPr>
          <p:txBody>
            <a:bodyPr vert="horz" wrap="square" lIns="91440" tIns="45720" rIns="91440" bIns="45720" numCol="1" anchor="t" anchorCtr="0" compatLnSpc="1">
              <a:prstTxWarp prst="textNoShape">
                <a:avLst/>
              </a:prstTxWarp>
            </a:bodyPr>
            <a:lstStyle/>
            <a:p>
              <a:endParaRPr lang="en-US" dirty="0"/>
            </a:p>
          </p:txBody>
        </p:sp>
        <p:sp>
          <p:nvSpPr>
            <p:cNvPr id="23" name="green puzzle piece"/>
            <p:cNvSpPr>
              <a:spLocks/>
            </p:cNvSpPr>
            <p:nvPr/>
          </p:nvSpPr>
          <p:spPr bwMode="auto">
            <a:xfrm>
              <a:off x="4123895" y="4144775"/>
              <a:ext cx="1969759" cy="1966776"/>
            </a:xfrm>
            <a:custGeom>
              <a:avLst/>
              <a:gdLst>
                <a:gd name="T0" fmla="*/ 62 w 279"/>
                <a:gd name="T1" fmla="*/ 278 h 278"/>
                <a:gd name="T2" fmla="*/ 278 w 279"/>
                <a:gd name="T3" fmla="*/ 278 h 278"/>
                <a:gd name="T4" fmla="*/ 278 w 279"/>
                <a:gd name="T5" fmla="*/ 200 h 278"/>
                <a:gd name="T6" fmla="*/ 270 w 279"/>
                <a:gd name="T7" fmla="*/ 181 h 278"/>
                <a:gd name="T8" fmla="*/ 243 w 279"/>
                <a:gd name="T9" fmla="*/ 196 h 278"/>
                <a:gd name="T10" fmla="*/ 216 w 279"/>
                <a:gd name="T11" fmla="*/ 170 h 278"/>
                <a:gd name="T12" fmla="*/ 243 w 279"/>
                <a:gd name="T13" fmla="*/ 143 h 278"/>
                <a:gd name="T14" fmla="*/ 270 w 279"/>
                <a:gd name="T15" fmla="*/ 158 h 278"/>
                <a:gd name="T16" fmla="*/ 278 w 279"/>
                <a:gd name="T17" fmla="*/ 139 h 278"/>
                <a:gd name="T18" fmla="*/ 278 w 279"/>
                <a:gd name="T19" fmla="*/ 62 h 278"/>
                <a:gd name="T20" fmla="*/ 201 w 279"/>
                <a:gd name="T21" fmla="*/ 61 h 278"/>
                <a:gd name="T22" fmla="*/ 181 w 279"/>
                <a:gd name="T23" fmla="*/ 53 h 278"/>
                <a:gd name="T24" fmla="*/ 197 w 279"/>
                <a:gd name="T25" fmla="*/ 27 h 278"/>
                <a:gd name="T26" fmla="*/ 170 w 279"/>
                <a:gd name="T27" fmla="*/ 0 h 278"/>
                <a:gd name="T28" fmla="*/ 143 w 279"/>
                <a:gd name="T29" fmla="*/ 27 h 278"/>
                <a:gd name="T30" fmla="*/ 158 w 279"/>
                <a:gd name="T31" fmla="*/ 53 h 278"/>
                <a:gd name="T32" fmla="*/ 139 w 279"/>
                <a:gd name="T33" fmla="*/ 61 h 278"/>
                <a:gd name="T34" fmla="*/ 62 w 279"/>
                <a:gd name="T35" fmla="*/ 62 h 278"/>
                <a:gd name="T36" fmla="*/ 62 w 279"/>
                <a:gd name="T37" fmla="*/ 139 h 278"/>
                <a:gd name="T38" fmla="*/ 54 w 279"/>
                <a:gd name="T39" fmla="*/ 158 h 278"/>
                <a:gd name="T40" fmla="*/ 27 w 279"/>
                <a:gd name="T41" fmla="*/ 143 h 278"/>
                <a:gd name="T42" fmla="*/ 0 w 279"/>
                <a:gd name="T43" fmla="*/ 170 h 278"/>
                <a:gd name="T44" fmla="*/ 27 w 279"/>
                <a:gd name="T45" fmla="*/ 196 h 278"/>
                <a:gd name="T46" fmla="*/ 54 w 279"/>
                <a:gd name="T47" fmla="*/ 181 h 278"/>
                <a:gd name="T48" fmla="*/ 62 w 279"/>
                <a:gd name="T49" fmla="*/ 200 h 278"/>
                <a:gd name="T50" fmla="*/ 62 w 279"/>
                <a:gd name="T51"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9" h="278">
                  <a:moveTo>
                    <a:pt x="62" y="278"/>
                  </a:moveTo>
                  <a:cubicBezTo>
                    <a:pt x="278" y="278"/>
                    <a:pt x="278" y="278"/>
                    <a:pt x="278" y="278"/>
                  </a:cubicBezTo>
                  <a:cubicBezTo>
                    <a:pt x="278" y="200"/>
                    <a:pt x="278" y="200"/>
                    <a:pt x="278" y="200"/>
                  </a:cubicBezTo>
                  <a:cubicBezTo>
                    <a:pt x="278" y="200"/>
                    <a:pt x="279" y="181"/>
                    <a:pt x="270" y="181"/>
                  </a:cubicBezTo>
                  <a:cubicBezTo>
                    <a:pt x="261" y="181"/>
                    <a:pt x="262" y="196"/>
                    <a:pt x="243" y="196"/>
                  </a:cubicBezTo>
                  <a:cubicBezTo>
                    <a:pt x="228" y="196"/>
                    <a:pt x="216" y="184"/>
                    <a:pt x="216" y="170"/>
                  </a:cubicBezTo>
                  <a:cubicBezTo>
                    <a:pt x="216" y="155"/>
                    <a:pt x="228" y="143"/>
                    <a:pt x="243" y="143"/>
                  </a:cubicBezTo>
                  <a:cubicBezTo>
                    <a:pt x="262" y="143"/>
                    <a:pt x="261" y="158"/>
                    <a:pt x="270" y="158"/>
                  </a:cubicBezTo>
                  <a:cubicBezTo>
                    <a:pt x="279" y="158"/>
                    <a:pt x="278" y="139"/>
                    <a:pt x="278" y="139"/>
                  </a:cubicBezTo>
                  <a:cubicBezTo>
                    <a:pt x="278" y="62"/>
                    <a:pt x="278" y="62"/>
                    <a:pt x="278" y="62"/>
                  </a:cubicBezTo>
                  <a:cubicBezTo>
                    <a:pt x="201" y="61"/>
                    <a:pt x="201" y="61"/>
                    <a:pt x="201" y="61"/>
                  </a:cubicBezTo>
                  <a:cubicBezTo>
                    <a:pt x="201" y="61"/>
                    <a:pt x="181" y="62"/>
                    <a:pt x="181" y="53"/>
                  </a:cubicBezTo>
                  <a:cubicBezTo>
                    <a:pt x="181" y="45"/>
                    <a:pt x="197" y="46"/>
                    <a:pt x="197" y="27"/>
                  </a:cubicBezTo>
                  <a:cubicBezTo>
                    <a:pt x="197" y="12"/>
                    <a:pt x="185" y="0"/>
                    <a:pt x="170" y="0"/>
                  </a:cubicBezTo>
                  <a:cubicBezTo>
                    <a:pt x="155" y="0"/>
                    <a:pt x="143" y="12"/>
                    <a:pt x="143" y="27"/>
                  </a:cubicBezTo>
                  <a:cubicBezTo>
                    <a:pt x="143" y="46"/>
                    <a:pt x="158" y="45"/>
                    <a:pt x="158" y="53"/>
                  </a:cubicBezTo>
                  <a:cubicBezTo>
                    <a:pt x="158" y="62"/>
                    <a:pt x="139" y="61"/>
                    <a:pt x="139" y="61"/>
                  </a:cubicBezTo>
                  <a:cubicBezTo>
                    <a:pt x="62" y="62"/>
                    <a:pt x="62" y="62"/>
                    <a:pt x="62" y="62"/>
                  </a:cubicBezTo>
                  <a:cubicBezTo>
                    <a:pt x="62" y="139"/>
                    <a:pt x="62" y="139"/>
                    <a:pt x="62" y="139"/>
                  </a:cubicBezTo>
                  <a:cubicBezTo>
                    <a:pt x="62" y="139"/>
                    <a:pt x="63" y="158"/>
                    <a:pt x="54" y="158"/>
                  </a:cubicBezTo>
                  <a:cubicBezTo>
                    <a:pt x="45" y="158"/>
                    <a:pt x="46" y="143"/>
                    <a:pt x="27" y="143"/>
                  </a:cubicBezTo>
                  <a:cubicBezTo>
                    <a:pt x="12" y="143"/>
                    <a:pt x="0" y="155"/>
                    <a:pt x="0" y="170"/>
                  </a:cubicBezTo>
                  <a:cubicBezTo>
                    <a:pt x="0" y="184"/>
                    <a:pt x="12" y="196"/>
                    <a:pt x="27" y="196"/>
                  </a:cubicBezTo>
                  <a:cubicBezTo>
                    <a:pt x="46" y="196"/>
                    <a:pt x="45" y="181"/>
                    <a:pt x="54" y="181"/>
                  </a:cubicBezTo>
                  <a:cubicBezTo>
                    <a:pt x="63" y="181"/>
                    <a:pt x="62" y="200"/>
                    <a:pt x="62" y="200"/>
                  </a:cubicBezTo>
                  <a:lnTo>
                    <a:pt x="62" y="278"/>
                  </a:lnTo>
                  <a:close/>
                </a:path>
              </a:pathLst>
            </a:custGeom>
            <a:solidFill>
              <a:schemeClr val="bg2"/>
            </a:solidFill>
            <a:ln>
              <a:solidFill>
                <a:schemeClr val="bg2"/>
              </a:solidFill>
            </a:ln>
          </p:spPr>
          <p:txBody>
            <a:bodyPr vert="horz" wrap="square" lIns="91440" tIns="45720" rIns="91440" bIns="45720" numCol="1" anchor="t" anchorCtr="0" compatLnSpc="1">
              <a:prstTxWarp prst="textNoShape">
                <a:avLst/>
              </a:prstTxWarp>
            </a:bodyPr>
            <a:lstStyle/>
            <a:p>
              <a:endParaRPr lang="en-US" dirty="0"/>
            </a:p>
          </p:txBody>
        </p:sp>
        <p:sp>
          <p:nvSpPr>
            <p:cNvPr id="24" name="yellow puzzle piece"/>
            <p:cNvSpPr>
              <a:spLocks/>
            </p:cNvSpPr>
            <p:nvPr/>
          </p:nvSpPr>
          <p:spPr bwMode="auto">
            <a:xfrm>
              <a:off x="5648967" y="4577526"/>
              <a:ext cx="2402511" cy="1534025"/>
            </a:xfrm>
            <a:custGeom>
              <a:avLst/>
              <a:gdLst>
                <a:gd name="T0" fmla="*/ 278 w 340"/>
                <a:gd name="T1" fmla="*/ 217 h 217"/>
                <a:gd name="T2" fmla="*/ 62 w 340"/>
                <a:gd name="T3" fmla="*/ 217 h 217"/>
                <a:gd name="T4" fmla="*/ 62 w 340"/>
                <a:gd name="T5" fmla="*/ 139 h 217"/>
                <a:gd name="T6" fmla="*/ 54 w 340"/>
                <a:gd name="T7" fmla="*/ 120 h 217"/>
                <a:gd name="T8" fmla="*/ 27 w 340"/>
                <a:gd name="T9" fmla="*/ 135 h 217"/>
                <a:gd name="T10" fmla="*/ 0 w 340"/>
                <a:gd name="T11" fmla="*/ 109 h 217"/>
                <a:gd name="T12" fmla="*/ 27 w 340"/>
                <a:gd name="T13" fmla="*/ 82 h 217"/>
                <a:gd name="T14" fmla="*/ 54 w 340"/>
                <a:gd name="T15" fmla="*/ 97 h 217"/>
                <a:gd name="T16" fmla="*/ 62 w 340"/>
                <a:gd name="T17" fmla="*/ 78 h 217"/>
                <a:gd name="T18" fmla="*/ 62 w 340"/>
                <a:gd name="T19" fmla="*/ 1 h 217"/>
                <a:gd name="T20" fmla="*/ 139 w 340"/>
                <a:gd name="T21" fmla="*/ 1 h 217"/>
                <a:gd name="T22" fmla="*/ 158 w 340"/>
                <a:gd name="T23" fmla="*/ 9 h 217"/>
                <a:gd name="T24" fmla="*/ 143 w 340"/>
                <a:gd name="T25" fmla="*/ 35 h 217"/>
                <a:gd name="T26" fmla="*/ 170 w 340"/>
                <a:gd name="T27" fmla="*/ 62 h 217"/>
                <a:gd name="T28" fmla="*/ 197 w 340"/>
                <a:gd name="T29" fmla="*/ 35 h 217"/>
                <a:gd name="T30" fmla="*/ 181 w 340"/>
                <a:gd name="T31" fmla="*/ 9 h 217"/>
                <a:gd name="T32" fmla="*/ 201 w 340"/>
                <a:gd name="T33" fmla="*/ 1 h 217"/>
                <a:gd name="T34" fmla="*/ 278 w 340"/>
                <a:gd name="T35" fmla="*/ 1 h 217"/>
                <a:gd name="T36" fmla="*/ 278 w 340"/>
                <a:gd name="T37" fmla="*/ 78 h 217"/>
                <a:gd name="T38" fmla="*/ 286 w 340"/>
                <a:gd name="T39" fmla="*/ 97 h 217"/>
                <a:gd name="T40" fmla="*/ 313 w 340"/>
                <a:gd name="T41" fmla="*/ 82 h 217"/>
                <a:gd name="T42" fmla="*/ 340 w 340"/>
                <a:gd name="T43" fmla="*/ 109 h 217"/>
                <a:gd name="T44" fmla="*/ 313 w 340"/>
                <a:gd name="T45" fmla="*/ 135 h 217"/>
                <a:gd name="T46" fmla="*/ 286 w 340"/>
                <a:gd name="T47" fmla="*/ 120 h 217"/>
                <a:gd name="T48" fmla="*/ 278 w 340"/>
                <a:gd name="T49" fmla="*/ 139 h 217"/>
                <a:gd name="T50" fmla="*/ 278 w 340"/>
                <a:gd name="T51"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0" h="217">
                  <a:moveTo>
                    <a:pt x="278" y="217"/>
                  </a:moveTo>
                  <a:cubicBezTo>
                    <a:pt x="62" y="217"/>
                    <a:pt x="62" y="217"/>
                    <a:pt x="62" y="217"/>
                  </a:cubicBezTo>
                  <a:cubicBezTo>
                    <a:pt x="62" y="139"/>
                    <a:pt x="62" y="139"/>
                    <a:pt x="62" y="139"/>
                  </a:cubicBezTo>
                  <a:cubicBezTo>
                    <a:pt x="62" y="139"/>
                    <a:pt x="63" y="120"/>
                    <a:pt x="54" y="120"/>
                  </a:cubicBezTo>
                  <a:cubicBezTo>
                    <a:pt x="45" y="120"/>
                    <a:pt x="46" y="135"/>
                    <a:pt x="27" y="135"/>
                  </a:cubicBezTo>
                  <a:cubicBezTo>
                    <a:pt x="12" y="135"/>
                    <a:pt x="0" y="123"/>
                    <a:pt x="0" y="109"/>
                  </a:cubicBezTo>
                  <a:cubicBezTo>
                    <a:pt x="0" y="94"/>
                    <a:pt x="12" y="82"/>
                    <a:pt x="27" y="82"/>
                  </a:cubicBezTo>
                  <a:cubicBezTo>
                    <a:pt x="46" y="82"/>
                    <a:pt x="45" y="97"/>
                    <a:pt x="54" y="97"/>
                  </a:cubicBezTo>
                  <a:cubicBezTo>
                    <a:pt x="63" y="97"/>
                    <a:pt x="62" y="78"/>
                    <a:pt x="62" y="78"/>
                  </a:cubicBezTo>
                  <a:cubicBezTo>
                    <a:pt x="62" y="1"/>
                    <a:pt x="62" y="1"/>
                    <a:pt x="62" y="1"/>
                  </a:cubicBezTo>
                  <a:cubicBezTo>
                    <a:pt x="139" y="1"/>
                    <a:pt x="139" y="1"/>
                    <a:pt x="139" y="1"/>
                  </a:cubicBezTo>
                  <a:cubicBezTo>
                    <a:pt x="139" y="1"/>
                    <a:pt x="158" y="0"/>
                    <a:pt x="158" y="9"/>
                  </a:cubicBezTo>
                  <a:cubicBezTo>
                    <a:pt x="158" y="18"/>
                    <a:pt x="143" y="16"/>
                    <a:pt x="143" y="35"/>
                  </a:cubicBezTo>
                  <a:cubicBezTo>
                    <a:pt x="143" y="50"/>
                    <a:pt x="155" y="62"/>
                    <a:pt x="170" y="62"/>
                  </a:cubicBezTo>
                  <a:cubicBezTo>
                    <a:pt x="185" y="62"/>
                    <a:pt x="197" y="50"/>
                    <a:pt x="197" y="35"/>
                  </a:cubicBezTo>
                  <a:cubicBezTo>
                    <a:pt x="197" y="16"/>
                    <a:pt x="181" y="18"/>
                    <a:pt x="181" y="9"/>
                  </a:cubicBezTo>
                  <a:cubicBezTo>
                    <a:pt x="181" y="0"/>
                    <a:pt x="201" y="1"/>
                    <a:pt x="201" y="1"/>
                  </a:cubicBezTo>
                  <a:cubicBezTo>
                    <a:pt x="278" y="1"/>
                    <a:pt x="278" y="1"/>
                    <a:pt x="278" y="1"/>
                  </a:cubicBezTo>
                  <a:cubicBezTo>
                    <a:pt x="278" y="78"/>
                    <a:pt x="278" y="78"/>
                    <a:pt x="278" y="78"/>
                  </a:cubicBezTo>
                  <a:cubicBezTo>
                    <a:pt x="278" y="78"/>
                    <a:pt x="277" y="97"/>
                    <a:pt x="286" y="97"/>
                  </a:cubicBezTo>
                  <a:cubicBezTo>
                    <a:pt x="295" y="97"/>
                    <a:pt x="294" y="82"/>
                    <a:pt x="313" y="82"/>
                  </a:cubicBezTo>
                  <a:cubicBezTo>
                    <a:pt x="328" y="82"/>
                    <a:pt x="340" y="94"/>
                    <a:pt x="340" y="109"/>
                  </a:cubicBezTo>
                  <a:cubicBezTo>
                    <a:pt x="340" y="123"/>
                    <a:pt x="328" y="135"/>
                    <a:pt x="313" y="135"/>
                  </a:cubicBezTo>
                  <a:cubicBezTo>
                    <a:pt x="294" y="135"/>
                    <a:pt x="295" y="120"/>
                    <a:pt x="286" y="120"/>
                  </a:cubicBezTo>
                  <a:cubicBezTo>
                    <a:pt x="277" y="120"/>
                    <a:pt x="278" y="139"/>
                    <a:pt x="278" y="139"/>
                  </a:cubicBezTo>
                  <a:lnTo>
                    <a:pt x="278" y="217"/>
                  </a:lnTo>
                  <a:close/>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25" name="yellow puzzle piece"/>
            <p:cNvSpPr>
              <a:spLocks/>
            </p:cNvSpPr>
            <p:nvPr/>
          </p:nvSpPr>
          <p:spPr bwMode="auto">
            <a:xfrm>
              <a:off x="3028589" y="4577526"/>
              <a:ext cx="1539994" cy="1534025"/>
            </a:xfrm>
            <a:custGeom>
              <a:avLst/>
              <a:gdLst>
                <a:gd name="T0" fmla="*/ 1 w 218"/>
                <a:gd name="T1" fmla="*/ 217 h 217"/>
                <a:gd name="T2" fmla="*/ 217 w 218"/>
                <a:gd name="T3" fmla="*/ 217 h 217"/>
                <a:gd name="T4" fmla="*/ 217 w 218"/>
                <a:gd name="T5" fmla="*/ 139 h 217"/>
                <a:gd name="T6" fmla="*/ 209 w 218"/>
                <a:gd name="T7" fmla="*/ 120 h 217"/>
                <a:gd name="T8" fmla="*/ 182 w 218"/>
                <a:gd name="T9" fmla="*/ 135 h 217"/>
                <a:gd name="T10" fmla="*/ 155 w 218"/>
                <a:gd name="T11" fmla="*/ 109 h 217"/>
                <a:gd name="T12" fmla="*/ 182 w 218"/>
                <a:gd name="T13" fmla="*/ 82 h 217"/>
                <a:gd name="T14" fmla="*/ 209 w 218"/>
                <a:gd name="T15" fmla="*/ 97 h 217"/>
                <a:gd name="T16" fmla="*/ 217 w 218"/>
                <a:gd name="T17" fmla="*/ 78 h 217"/>
                <a:gd name="T18" fmla="*/ 217 w 218"/>
                <a:gd name="T19" fmla="*/ 66 h 217"/>
                <a:gd name="T20" fmla="*/ 217 w 218"/>
                <a:gd name="T21" fmla="*/ 27 h 217"/>
                <a:gd name="T22" fmla="*/ 217 w 218"/>
                <a:gd name="T23" fmla="*/ 1 h 217"/>
                <a:gd name="T24" fmla="*/ 140 w 218"/>
                <a:gd name="T25" fmla="*/ 1 h 217"/>
                <a:gd name="T26" fmla="*/ 120 w 218"/>
                <a:gd name="T27" fmla="*/ 9 h 217"/>
                <a:gd name="T28" fmla="*/ 136 w 218"/>
                <a:gd name="T29" fmla="*/ 35 h 217"/>
                <a:gd name="T30" fmla="*/ 109 w 218"/>
                <a:gd name="T31" fmla="*/ 62 h 217"/>
                <a:gd name="T32" fmla="*/ 82 w 218"/>
                <a:gd name="T33" fmla="*/ 35 h 217"/>
                <a:gd name="T34" fmla="*/ 97 w 218"/>
                <a:gd name="T35" fmla="*/ 9 h 217"/>
                <a:gd name="T36" fmla="*/ 78 w 218"/>
                <a:gd name="T37" fmla="*/ 1 h 217"/>
                <a:gd name="T38" fmla="*/ 1 w 218"/>
                <a:gd name="T39" fmla="*/ 1 h 217"/>
                <a:gd name="T40" fmla="*/ 1 w 218"/>
                <a:gd name="T41" fmla="*/ 78 h 217"/>
                <a:gd name="T42" fmla="*/ 9 w 218"/>
                <a:gd name="T43" fmla="*/ 97 h 217"/>
                <a:gd name="T44" fmla="*/ 36 w 218"/>
                <a:gd name="T45" fmla="*/ 82 h 217"/>
                <a:gd name="T46" fmla="*/ 63 w 218"/>
                <a:gd name="T47" fmla="*/ 109 h 217"/>
                <a:gd name="T48" fmla="*/ 36 w 218"/>
                <a:gd name="T49" fmla="*/ 135 h 217"/>
                <a:gd name="T50" fmla="*/ 9 w 218"/>
                <a:gd name="T51" fmla="*/ 120 h 217"/>
                <a:gd name="T52" fmla="*/ 1 w 218"/>
                <a:gd name="T53" fmla="*/ 139 h 217"/>
                <a:gd name="T54" fmla="*/ 1 w 218"/>
                <a:gd name="T55"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8" h="217">
                  <a:moveTo>
                    <a:pt x="1" y="217"/>
                  </a:moveTo>
                  <a:cubicBezTo>
                    <a:pt x="217" y="217"/>
                    <a:pt x="217" y="217"/>
                    <a:pt x="217" y="217"/>
                  </a:cubicBezTo>
                  <a:cubicBezTo>
                    <a:pt x="217" y="139"/>
                    <a:pt x="217" y="139"/>
                    <a:pt x="217" y="139"/>
                  </a:cubicBezTo>
                  <a:cubicBezTo>
                    <a:pt x="217" y="139"/>
                    <a:pt x="218" y="120"/>
                    <a:pt x="209" y="120"/>
                  </a:cubicBezTo>
                  <a:cubicBezTo>
                    <a:pt x="200" y="120"/>
                    <a:pt x="201" y="135"/>
                    <a:pt x="182" y="135"/>
                  </a:cubicBezTo>
                  <a:cubicBezTo>
                    <a:pt x="167" y="135"/>
                    <a:pt x="155" y="123"/>
                    <a:pt x="155" y="109"/>
                  </a:cubicBezTo>
                  <a:cubicBezTo>
                    <a:pt x="155" y="94"/>
                    <a:pt x="167" y="82"/>
                    <a:pt x="182" y="82"/>
                  </a:cubicBezTo>
                  <a:cubicBezTo>
                    <a:pt x="201" y="82"/>
                    <a:pt x="200" y="97"/>
                    <a:pt x="209" y="97"/>
                  </a:cubicBezTo>
                  <a:cubicBezTo>
                    <a:pt x="218" y="97"/>
                    <a:pt x="217" y="78"/>
                    <a:pt x="217" y="78"/>
                  </a:cubicBezTo>
                  <a:cubicBezTo>
                    <a:pt x="217" y="66"/>
                    <a:pt x="217" y="66"/>
                    <a:pt x="217" y="66"/>
                  </a:cubicBezTo>
                  <a:cubicBezTo>
                    <a:pt x="217" y="27"/>
                    <a:pt x="217" y="27"/>
                    <a:pt x="217" y="27"/>
                  </a:cubicBezTo>
                  <a:cubicBezTo>
                    <a:pt x="217" y="1"/>
                    <a:pt x="217" y="1"/>
                    <a:pt x="217" y="1"/>
                  </a:cubicBezTo>
                  <a:cubicBezTo>
                    <a:pt x="140" y="1"/>
                    <a:pt x="140" y="1"/>
                    <a:pt x="140" y="1"/>
                  </a:cubicBezTo>
                  <a:cubicBezTo>
                    <a:pt x="140" y="1"/>
                    <a:pt x="120" y="0"/>
                    <a:pt x="120" y="9"/>
                  </a:cubicBezTo>
                  <a:cubicBezTo>
                    <a:pt x="120" y="18"/>
                    <a:pt x="136" y="16"/>
                    <a:pt x="136" y="35"/>
                  </a:cubicBezTo>
                  <a:cubicBezTo>
                    <a:pt x="136" y="50"/>
                    <a:pt x="124" y="62"/>
                    <a:pt x="109" y="62"/>
                  </a:cubicBezTo>
                  <a:cubicBezTo>
                    <a:pt x="94" y="62"/>
                    <a:pt x="82" y="50"/>
                    <a:pt x="82" y="35"/>
                  </a:cubicBezTo>
                  <a:cubicBezTo>
                    <a:pt x="82" y="16"/>
                    <a:pt x="97" y="18"/>
                    <a:pt x="97" y="9"/>
                  </a:cubicBezTo>
                  <a:cubicBezTo>
                    <a:pt x="97" y="0"/>
                    <a:pt x="78" y="1"/>
                    <a:pt x="78" y="1"/>
                  </a:cubicBezTo>
                  <a:cubicBezTo>
                    <a:pt x="1" y="1"/>
                    <a:pt x="1" y="1"/>
                    <a:pt x="1" y="1"/>
                  </a:cubicBezTo>
                  <a:cubicBezTo>
                    <a:pt x="1" y="78"/>
                    <a:pt x="1" y="78"/>
                    <a:pt x="1" y="78"/>
                  </a:cubicBezTo>
                  <a:cubicBezTo>
                    <a:pt x="1" y="78"/>
                    <a:pt x="0" y="97"/>
                    <a:pt x="9" y="97"/>
                  </a:cubicBezTo>
                  <a:cubicBezTo>
                    <a:pt x="18" y="97"/>
                    <a:pt x="17" y="82"/>
                    <a:pt x="36" y="82"/>
                  </a:cubicBezTo>
                  <a:cubicBezTo>
                    <a:pt x="51" y="82"/>
                    <a:pt x="63" y="94"/>
                    <a:pt x="63" y="109"/>
                  </a:cubicBezTo>
                  <a:cubicBezTo>
                    <a:pt x="63" y="123"/>
                    <a:pt x="51" y="135"/>
                    <a:pt x="36" y="135"/>
                  </a:cubicBezTo>
                  <a:cubicBezTo>
                    <a:pt x="17" y="135"/>
                    <a:pt x="18" y="120"/>
                    <a:pt x="9" y="120"/>
                  </a:cubicBezTo>
                  <a:cubicBezTo>
                    <a:pt x="0" y="120"/>
                    <a:pt x="1" y="139"/>
                    <a:pt x="1" y="139"/>
                  </a:cubicBezTo>
                  <a:lnTo>
                    <a:pt x="1" y="217"/>
                  </a:lnTo>
                  <a:close/>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26" name="teal puzzle piece"/>
            <p:cNvSpPr>
              <a:spLocks/>
            </p:cNvSpPr>
            <p:nvPr/>
          </p:nvSpPr>
          <p:spPr bwMode="auto">
            <a:xfrm>
              <a:off x="9131859" y="4144775"/>
              <a:ext cx="1534025" cy="1966776"/>
            </a:xfrm>
            <a:custGeom>
              <a:avLst/>
              <a:gdLst>
                <a:gd name="T0" fmla="*/ 217 w 217"/>
                <a:gd name="T1" fmla="*/ 62 h 278"/>
                <a:gd name="T2" fmla="*/ 217 w 217"/>
                <a:gd name="T3" fmla="*/ 278 h 278"/>
                <a:gd name="T4" fmla="*/ 1 w 217"/>
                <a:gd name="T5" fmla="*/ 278 h 278"/>
                <a:gd name="T6" fmla="*/ 1 w 217"/>
                <a:gd name="T7" fmla="*/ 200 h 278"/>
                <a:gd name="T8" fmla="*/ 9 w 217"/>
                <a:gd name="T9" fmla="*/ 181 h 278"/>
                <a:gd name="T10" fmla="*/ 36 w 217"/>
                <a:gd name="T11" fmla="*/ 196 h 278"/>
                <a:gd name="T12" fmla="*/ 63 w 217"/>
                <a:gd name="T13" fmla="*/ 170 h 278"/>
                <a:gd name="T14" fmla="*/ 36 w 217"/>
                <a:gd name="T15" fmla="*/ 143 h 278"/>
                <a:gd name="T16" fmla="*/ 9 w 217"/>
                <a:gd name="T17" fmla="*/ 158 h 278"/>
                <a:gd name="T18" fmla="*/ 1 w 217"/>
                <a:gd name="T19" fmla="*/ 139 h 278"/>
                <a:gd name="T20" fmla="*/ 1 w 217"/>
                <a:gd name="T21" fmla="*/ 62 h 278"/>
                <a:gd name="T22" fmla="*/ 78 w 217"/>
                <a:gd name="T23" fmla="*/ 61 h 278"/>
                <a:gd name="T24" fmla="*/ 97 w 217"/>
                <a:gd name="T25" fmla="*/ 53 h 278"/>
                <a:gd name="T26" fmla="*/ 82 w 217"/>
                <a:gd name="T27" fmla="*/ 27 h 278"/>
                <a:gd name="T28" fmla="*/ 109 w 217"/>
                <a:gd name="T29" fmla="*/ 0 h 278"/>
                <a:gd name="T30" fmla="*/ 136 w 217"/>
                <a:gd name="T31" fmla="*/ 27 h 278"/>
                <a:gd name="T32" fmla="*/ 120 w 217"/>
                <a:gd name="T33" fmla="*/ 53 h 278"/>
                <a:gd name="T34" fmla="*/ 140 w 217"/>
                <a:gd name="T35" fmla="*/ 61 h 278"/>
                <a:gd name="T36" fmla="*/ 217 w 217"/>
                <a:gd name="T37" fmla="*/ 6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7" h="278">
                  <a:moveTo>
                    <a:pt x="217" y="62"/>
                  </a:moveTo>
                  <a:cubicBezTo>
                    <a:pt x="217" y="278"/>
                    <a:pt x="217" y="278"/>
                    <a:pt x="217" y="278"/>
                  </a:cubicBezTo>
                  <a:cubicBezTo>
                    <a:pt x="1" y="278"/>
                    <a:pt x="1" y="278"/>
                    <a:pt x="1" y="278"/>
                  </a:cubicBezTo>
                  <a:cubicBezTo>
                    <a:pt x="1" y="200"/>
                    <a:pt x="1" y="200"/>
                    <a:pt x="1" y="200"/>
                  </a:cubicBezTo>
                  <a:cubicBezTo>
                    <a:pt x="1" y="200"/>
                    <a:pt x="0" y="181"/>
                    <a:pt x="9" y="181"/>
                  </a:cubicBezTo>
                  <a:cubicBezTo>
                    <a:pt x="18" y="181"/>
                    <a:pt x="17" y="196"/>
                    <a:pt x="36" y="196"/>
                  </a:cubicBezTo>
                  <a:cubicBezTo>
                    <a:pt x="51" y="196"/>
                    <a:pt x="63" y="184"/>
                    <a:pt x="63" y="170"/>
                  </a:cubicBezTo>
                  <a:cubicBezTo>
                    <a:pt x="63" y="155"/>
                    <a:pt x="51" y="143"/>
                    <a:pt x="36" y="143"/>
                  </a:cubicBezTo>
                  <a:cubicBezTo>
                    <a:pt x="17" y="143"/>
                    <a:pt x="18" y="158"/>
                    <a:pt x="9" y="158"/>
                  </a:cubicBezTo>
                  <a:cubicBezTo>
                    <a:pt x="0" y="158"/>
                    <a:pt x="1" y="139"/>
                    <a:pt x="1" y="139"/>
                  </a:cubicBezTo>
                  <a:cubicBezTo>
                    <a:pt x="1" y="62"/>
                    <a:pt x="1" y="62"/>
                    <a:pt x="1" y="62"/>
                  </a:cubicBezTo>
                  <a:cubicBezTo>
                    <a:pt x="78" y="61"/>
                    <a:pt x="78" y="61"/>
                    <a:pt x="78" y="61"/>
                  </a:cubicBezTo>
                  <a:cubicBezTo>
                    <a:pt x="78" y="61"/>
                    <a:pt x="97" y="62"/>
                    <a:pt x="97" y="53"/>
                  </a:cubicBezTo>
                  <a:cubicBezTo>
                    <a:pt x="97" y="45"/>
                    <a:pt x="82" y="46"/>
                    <a:pt x="82" y="27"/>
                  </a:cubicBezTo>
                  <a:cubicBezTo>
                    <a:pt x="82" y="12"/>
                    <a:pt x="94" y="0"/>
                    <a:pt x="109" y="0"/>
                  </a:cubicBezTo>
                  <a:cubicBezTo>
                    <a:pt x="124" y="0"/>
                    <a:pt x="136" y="12"/>
                    <a:pt x="136" y="27"/>
                  </a:cubicBezTo>
                  <a:cubicBezTo>
                    <a:pt x="136" y="46"/>
                    <a:pt x="120" y="45"/>
                    <a:pt x="120" y="53"/>
                  </a:cubicBezTo>
                  <a:cubicBezTo>
                    <a:pt x="120" y="62"/>
                    <a:pt x="140" y="61"/>
                    <a:pt x="140" y="61"/>
                  </a:cubicBezTo>
                  <a:lnTo>
                    <a:pt x="217" y="62"/>
                  </a:lnTo>
                  <a:close/>
                </a:path>
              </a:pathLst>
            </a:custGeom>
            <a:solidFill>
              <a:schemeClr val="accent5"/>
            </a:solidFill>
            <a:ln>
              <a:solidFill>
                <a:schemeClr val="accent5"/>
              </a:solidFill>
            </a:ln>
          </p:spPr>
          <p:txBody>
            <a:bodyPr vert="horz" wrap="square" lIns="91440" tIns="45720" rIns="91440" bIns="45720" numCol="1" anchor="t" anchorCtr="0" compatLnSpc="1">
              <a:prstTxWarp prst="textNoShape">
                <a:avLst/>
              </a:prstTxWarp>
            </a:bodyPr>
            <a:lstStyle/>
            <a:p>
              <a:endParaRPr lang="en-US" dirty="0"/>
            </a:p>
          </p:txBody>
        </p:sp>
        <p:sp>
          <p:nvSpPr>
            <p:cNvPr id="27" name="yellow puzzle piece"/>
            <p:cNvSpPr>
              <a:spLocks/>
            </p:cNvSpPr>
            <p:nvPr/>
          </p:nvSpPr>
          <p:spPr bwMode="auto">
            <a:xfrm>
              <a:off x="9131859" y="1515444"/>
              <a:ext cx="1534025" cy="1539994"/>
            </a:xfrm>
            <a:custGeom>
              <a:avLst/>
              <a:gdLst>
                <a:gd name="T0" fmla="*/ 217 w 217"/>
                <a:gd name="T1" fmla="*/ 217 h 218"/>
                <a:gd name="T2" fmla="*/ 217 w 217"/>
                <a:gd name="T3" fmla="*/ 1 h 218"/>
                <a:gd name="T4" fmla="*/ 140 w 217"/>
                <a:gd name="T5" fmla="*/ 1 h 218"/>
                <a:gd name="T6" fmla="*/ 120 w 217"/>
                <a:gd name="T7" fmla="*/ 9 h 218"/>
                <a:gd name="T8" fmla="*/ 136 w 217"/>
                <a:gd name="T9" fmla="*/ 36 h 218"/>
                <a:gd name="T10" fmla="*/ 109 w 217"/>
                <a:gd name="T11" fmla="*/ 63 h 218"/>
                <a:gd name="T12" fmla="*/ 82 w 217"/>
                <a:gd name="T13" fmla="*/ 36 h 218"/>
                <a:gd name="T14" fmla="*/ 97 w 217"/>
                <a:gd name="T15" fmla="*/ 9 h 218"/>
                <a:gd name="T16" fmla="*/ 78 w 217"/>
                <a:gd name="T17" fmla="*/ 1 h 218"/>
                <a:gd name="T18" fmla="*/ 66 w 217"/>
                <a:gd name="T19" fmla="*/ 1 h 218"/>
                <a:gd name="T20" fmla="*/ 28 w 217"/>
                <a:gd name="T21" fmla="*/ 1 h 218"/>
                <a:gd name="T22" fmla="*/ 1 w 217"/>
                <a:gd name="T23" fmla="*/ 1 h 218"/>
                <a:gd name="T24" fmla="*/ 1 w 217"/>
                <a:gd name="T25" fmla="*/ 78 h 218"/>
                <a:gd name="T26" fmla="*/ 9 w 217"/>
                <a:gd name="T27" fmla="*/ 97 h 218"/>
                <a:gd name="T28" fmla="*/ 36 w 217"/>
                <a:gd name="T29" fmla="*/ 82 h 218"/>
                <a:gd name="T30" fmla="*/ 63 w 217"/>
                <a:gd name="T31" fmla="*/ 109 h 218"/>
                <a:gd name="T32" fmla="*/ 36 w 217"/>
                <a:gd name="T33" fmla="*/ 136 h 218"/>
                <a:gd name="T34" fmla="*/ 9 w 217"/>
                <a:gd name="T35" fmla="*/ 120 h 218"/>
                <a:gd name="T36" fmla="*/ 1 w 217"/>
                <a:gd name="T37" fmla="*/ 140 h 218"/>
                <a:gd name="T38" fmla="*/ 1 w 217"/>
                <a:gd name="T39" fmla="*/ 217 h 218"/>
                <a:gd name="T40" fmla="*/ 78 w 217"/>
                <a:gd name="T41" fmla="*/ 217 h 218"/>
                <a:gd name="T42" fmla="*/ 97 w 217"/>
                <a:gd name="T43" fmla="*/ 209 h 218"/>
                <a:gd name="T44" fmla="*/ 82 w 217"/>
                <a:gd name="T45" fmla="*/ 182 h 218"/>
                <a:gd name="T46" fmla="*/ 109 w 217"/>
                <a:gd name="T47" fmla="*/ 155 h 218"/>
                <a:gd name="T48" fmla="*/ 136 w 217"/>
                <a:gd name="T49" fmla="*/ 182 h 218"/>
                <a:gd name="T50" fmla="*/ 120 w 217"/>
                <a:gd name="T51" fmla="*/ 209 h 218"/>
                <a:gd name="T52" fmla="*/ 140 w 217"/>
                <a:gd name="T53" fmla="*/ 217 h 218"/>
                <a:gd name="T54" fmla="*/ 217 w 217"/>
                <a:gd name="T55" fmla="*/ 21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7" h="218">
                  <a:moveTo>
                    <a:pt x="217" y="217"/>
                  </a:moveTo>
                  <a:cubicBezTo>
                    <a:pt x="217" y="1"/>
                    <a:pt x="217" y="1"/>
                    <a:pt x="217" y="1"/>
                  </a:cubicBezTo>
                  <a:cubicBezTo>
                    <a:pt x="140" y="1"/>
                    <a:pt x="140" y="1"/>
                    <a:pt x="140" y="1"/>
                  </a:cubicBezTo>
                  <a:cubicBezTo>
                    <a:pt x="140" y="1"/>
                    <a:pt x="120" y="0"/>
                    <a:pt x="120" y="9"/>
                  </a:cubicBezTo>
                  <a:cubicBezTo>
                    <a:pt x="120" y="18"/>
                    <a:pt x="136" y="17"/>
                    <a:pt x="136" y="36"/>
                  </a:cubicBezTo>
                  <a:cubicBezTo>
                    <a:pt x="136" y="51"/>
                    <a:pt x="124" y="63"/>
                    <a:pt x="109" y="63"/>
                  </a:cubicBezTo>
                  <a:cubicBezTo>
                    <a:pt x="94" y="63"/>
                    <a:pt x="82" y="51"/>
                    <a:pt x="82" y="36"/>
                  </a:cubicBezTo>
                  <a:cubicBezTo>
                    <a:pt x="82" y="17"/>
                    <a:pt x="97" y="18"/>
                    <a:pt x="97" y="9"/>
                  </a:cubicBezTo>
                  <a:cubicBezTo>
                    <a:pt x="97" y="0"/>
                    <a:pt x="78" y="1"/>
                    <a:pt x="78" y="1"/>
                  </a:cubicBezTo>
                  <a:cubicBezTo>
                    <a:pt x="66" y="1"/>
                    <a:pt x="66" y="1"/>
                    <a:pt x="66" y="1"/>
                  </a:cubicBezTo>
                  <a:cubicBezTo>
                    <a:pt x="28" y="1"/>
                    <a:pt x="28" y="1"/>
                    <a:pt x="28" y="1"/>
                  </a:cubicBezTo>
                  <a:cubicBezTo>
                    <a:pt x="1" y="1"/>
                    <a:pt x="1" y="1"/>
                    <a:pt x="1" y="1"/>
                  </a:cubicBezTo>
                  <a:cubicBezTo>
                    <a:pt x="1" y="78"/>
                    <a:pt x="1" y="78"/>
                    <a:pt x="1" y="78"/>
                  </a:cubicBezTo>
                  <a:cubicBezTo>
                    <a:pt x="1" y="78"/>
                    <a:pt x="0" y="97"/>
                    <a:pt x="9" y="97"/>
                  </a:cubicBezTo>
                  <a:cubicBezTo>
                    <a:pt x="18" y="97"/>
                    <a:pt x="17" y="82"/>
                    <a:pt x="36" y="82"/>
                  </a:cubicBezTo>
                  <a:cubicBezTo>
                    <a:pt x="51" y="82"/>
                    <a:pt x="63" y="94"/>
                    <a:pt x="63" y="109"/>
                  </a:cubicBezTo>
                  <a:cubicBezTo>
                    <a:pt x="63" y="124"/>
                    <a:pt x="51" y="136"/>
                    <a:pt x="36" y="136"/>
                  </a:cubicBezTo>
                  <a:cubicBezTo>
                    <a:pt x="17" y="136"/>
                    <a:pt x="18" y="120"/>
                    <a:pt x="9" y="120"/>
                  </a:cubicBezTo>
                  <a:cubicBezTo>
                    <a:pt x="0" y="120"/>
                    <a:pt x="1" y="140"/>
                    <a:pt x="1" y="140"/>
                  </a:cubicBezTo>
                  <a:cubicBezTo>
                    <a:pt x="1" y="217"/>
                    <a:pt x="1" y="217"/>
                    <a:pt x="1" y="217"/>
                  </a:cubicBezTo>
                  <a:cubicBezTo>
                    <a:pt x="78" y="217"/>
                    <a:pt x="78" y="217"/>
                    <a:pt x="78" y="217"/>
                  </a:cubicBezTo>
                  <a:cubicBezTo>
                    <a:pt x="78" y="217"/>
                    <a:pt x="97" y="218"/>
                    <a:pt x="97" y="209"/>
                  </a:cubicBezTo>
                  <a:cubicBezTo>
                    <a:pt x="97" y="200"/>
                    <a:pt x="82" y="201"/>
                    <a:pt x="82" y="182"/>
                  </a:cubicBezTo>
                  <a:cubicBezTo>
                    <a:pt x="82" y="167"/>
                    <a:pt x="94" y="155"/>
                    <a:pt x="109" y="155"/>
                  </a:cubicBezTo>
                  <a:cubicBezTo>
                    <a:pt x="124" y="155"/>
                    <a:pt x="136" y="167"/>
                    <a:pt x="136" y="182"/>
                  </a:cubicBezTo>
                  <a:cubicBezTo>
                    <a:pt x="136" y="201"/>
                    <a:pt x="120" y="200"/>
                    <a:pt x="120" y="209"/>
                  </a:cubicBezTo>
                  <a:cubicBezTo>
                    <a:pt x="120" y="218"/>
                    <a:pt x="140" y="217"/>
                    <a:pt x="140" y="217"/>
                  </a:cubicBezTo>
                  <a:lnTo>
                    <a:pt x="217" y="217"/>
                  </a:lnTo>
                  <a:close/>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28" name="orange puzzle piece"/>
            <p:cNvSpPr>
              <a:spLocks/>
            </p:cNvSpPr>
            <p:nvPr/>
          </p:nvSpPr>
          <p:spPr bwMode="auto">
            <a:xfrm>
              <a:off x="9131859" y="2616720"/>
              <a:ext cx="1534025" cy="1966776"/>
            </a:xfrm>
            <a:custGeom>
              <a:avLst/>
              <a:gdLst>
                <a:gd name="T0" fmla="*/ 1 w 217"/>
                <a:gd name="T1" fmla="*/ 278 h 278"/>
                <a:gd name="T2" fmla="*/ 78 w 217"/>
                <a:gd name="T3" fmla="*/ 277 h 278"/>
                <a:gd name="T4" fmla="*/ 97 w 217"/>
                <a:gd name="T5" fmla="*/ 269 h 278"/>
                <a:gd name="T6" fmla="*/ 82 w 217"/>
                <a:gd name="T7" fmla="*/ 243 h 278"/>
                <a:gd name="T8" fmla="*/ 109 w 217"/>
                <a:gd name="T9" fmla="*/ 216 h 278"/>
                <a:gd name="T10" fmla="*/ 136 w 217"/>
                <a:gd name="T11" fmla="*/ 243 h 278"/>
                <a:gd name="T12" fmla="*/ 120 w 217"/>
                <a:gd name="T13" fmla="*/ 269 h 278"/>
                <a:gd name="T14" fmla="*/ 140 w 217"/>
                <a:gd name="T15" fmla="*/ 277 h 278"/>
                <a:gd name="T16" fmla="*/ 217 w 217"/>
                <a:gd name="T17" fmla="*/ 278 h 278"/>
                <a:gd name="T18" fmla="*/ 217 w 217"/>
                <a:gd name="T19" fmla="*/ 62 h 278"/>
                <a:gd name="T20" fmla="*/ 152 w 217"/>
                <a:gd name="T21" fmla="*/ 61 h 278"/>
                <a:gd name="T22" fmla="*/ 140 w 217"/>
                <a:gd name="T23" fmla="*/ 61 h 278"/>
                <a:gd name="T24" fmla="*/ 120 w 217"/>
                <a:gd name="T25" fmla="*/ 53 h 278"/>
                <a:gd name="T26" fmla="*/ 136 w 217"/>
                <a:gd name="T27" fmla="*/ 27 h 278"/>
                <a:gd name="T28" fmla="*/ 109 w 217"/>
                <a:gd name="T29" fmla="*/ 0 h 278"/>
                <a:gd name="T30" fmla="*/ 82 w 217"/>
                <a:gd name="T31" fmla="*/ 27 h 278"/>
                <a:gd name="T32" fmla="*/ 97 w 217"/>
                <a:gd name="T33" fmla="*/ 53 h 278"/>
                <a:gd name="T34" fmla="*/ 78 w 217"/>
                <a:gd name="T35" fmla="*/ 61 h 278"/>
                <a:gd name="T36" fmla="*/ 1 w 217"/>
                <a:gd name="T37" fmla="*/ 62 h 278"/>
                <a:gd name="T38" fmla="*/ 1 w 217"/>
                <a:gd name="T39" fmla="*/ 139 h 278"/>
                <a:gd name="T40" fmla="*/ 9 w 217"/>
                <a:gd name="T41" fmla="*/ 158 h 278"/>
                <a:gd name="T42" fmla="*/ 36 w 217"/>
                <a:gd name="T43" fmla="*/ 143 h 278"/>
                <a:gd name="T44" fmla="*/ 63 w 217"/>
                <a:gd name="T45" fmla="*/ 170 h 278"/>
                <a:gd name="T46" fmla="*/ 36 w 217"/>
                <a:gd name="T47" fmla="*/ 196 h 278"/>
                <a:gd name="T48" fmla="*/ 9 w 217"/>
                <a:gd name="T49" fmla="*/ 181 h 278"/>
                <a:gd name="T50" fmla="*/ 1 w 217"/>
                <a:gd name="T51" fmla="*/ 200 h 278"/>
                <a:gd name="T52" fmla="*/ 1 w 217"/>
                <a:gd name="T53"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7" h="278">
                  <a:moveTo>
                    <a:pt x="1" y="278"/>
                  </a:moveTo>
                  <a:cubicBezTo>
                    <a:pt x="78" y="277"/>
                    <a:pt x="78" y="277"/>
                    <a:pt x="78" y="277"/>
                  </a:cubicBezTo>
                  <a:cubicBezTo>
                    <a:pt x="78" y="277"/>
                    <a:pt x="97" y="278"/>
                    <a:pt x="97" y="269"/>
                  </a:cubicBezTo>
                  <a:cubicBezTo>
                    <a:pt x="97" y="261"/>
                    <a:pt x="82" y="262"/>
                    <a:pt x="82" y="243"/>
                  </a:cubicBezTo>
                  <a:cubicBezTo>
                    <a:pt x="82" y="228"/>
                    <a:pt x="94" y="216"/>
                    <a:pt x="109" y="216"/>
                  </a:cubicBezTo>
                  <a:cubicBezTo>
                    <a:pt x="124" y="216"/>
                    <a:pt x="136" y="228"/>
                    <a:pt x="136" y="243"/>
                  </a:cubicBezTo>
                  <a:cubicBezTo>
                    <a:pt x="136" y="262"/>
                    <a:pt x="120" y="261"/>
                    <a:pt x="120" y="269"/>
                  </a:cubicBezTo>
                  <a:cubicBezTo>
                    <a:pt x="120" y="278"/>
                    <a:pt x="140" y="277"/>
                    <a:pt x="140" y="277"/>
                  </a:cubicBezTo>
                  <a:cubicBezTo>
                    <a:pt x="217" y="278"/>
                    <a:pt x="217" y="278"/>
                    <a:pt x="217" y="278"/>
                  </a:cubicBezTo>
                  <a:cubicBezTo>
                    <a:pt x="217" y="62"/>
                    <a:pt x="217" y="62"/>
                    <a:pt x="217" y="62"/>
                  </a:cubicBezTo>
                  <a:cubicBezTo>
                    <a:pt x="152" y="61"/>
                    <a:pt x="152" y="61"/>
                    <a:pt x="152" y="61"/>
                  </a:cubicBezTo>
                  <a:cubicBezTo>
                    <a:pt x="140" y="61"/>
                    <a:pt x="140" y="61"/>
                    <a:pt x="140" y="61"/>
                  </a:cubicBezTo>
                  <a:cubicBezTo>
                    <a:pt x="140" y="61"/>
                    <a:pt x="120" y="62"/>
                    <a:pt x="120" y="53"/>
                  </a:cubicBezTo>
                  <a:cubicBezTo>
                    <a:pt x="120" y="45"/>
                    <a:pt x="136" y="46"/>
                    <a:pt x="136" y="27"/>
                  </a:cubicBezTo>
                  <a:cubicBezTo>
                    <a:pt x="136" y="12"/>
                    <a:pt x="124" y="0"/>
                    <a:pt x="109" y="0"/>
                  </a:cubicBezTo>
                  <a:cubicBezTo>
                    <a:pt x="94" y="0"/>
                    <a:pt x="82" y="12"/>
                    <a:pt x="82" y="27"/>
                  </a:cubicBezTo>
                  <a:cubicBezTo>
                    <a:pt x="82" y="46"/>
                    <a:pt x="97" y="45"/>
                    <a:pt x="97" y="53"/>
                  </a:cubicBezTo>
                  <a:cubicBezTo>
                    <a:pt x="97" y="62"/>
                    <a:pt x="78" y="61"/>
                    <a:pt x="78" y="61"/>
                  </a:cubicBezTo>
                  <a:cubicBezTo>
                    <a:pt x="1" y="62"/>
                    <a:pt x="1" y="62"/>
                    <a:pt x="1" y="62"/>
                  </a:cubicBezTo>
                  <a:cubicBezTo>
                    <a:pt x="1" y="139"/>
                    <a:pt x="1" y="139"/>
                    <a:pt x="1" y="139"/>
                  </a:cubicBezTo>
                  <a:cubicBezTo>
                    <a:pt x="1" y="139"/>
                    <a:pt x="0" y="158"/>
                    <a:pt x="9" y="158"/>
                  </a:cubicBezTo>
                  <a:cubicBezTo>
                    <a:pt x="18" y="158"/>
                    <a:pt x="17" y="143"/>
                    <a:pt x="36" y="143"/>
                  </a:cubicBezTo>
                  <a:cubicBezTo>
                    <a:pt x="51" y="143"/>
                    <a:pt x="63" y="155"/>
                    <a:pt x="63" y="170"/>
                  </a:cubicBezTo>
                  <a:cubicBezTo>
                    <a:pt x="63" y="184"/>
                    <a:pt x="51" y="196"/>
                    <a:pt x="36" y="196"/>
                  </a:cubicBezTo>
                  <a:cubicBezTo>
                    <a:pt x="17" y="196"/>
                    <a:pt x="18" y="181"/>
                    <a:pt x="9" y="181"/>
                  </a:cubicBezTo>
                  <a:cubicBezTo>
                    <a:pt x="0" y="181"/>
                    <a:pt x="1" y="200"/>
                    <a:pt x="1" y="200"/>
                  </a:cubicBezTo>
                  <a:lnTo>
                    <a:pt x="1" y="278"/>
                  </a:lnTo>
                  <a:close/>
                </a:path>
              </a:pathLst>
            </a:custGeom>
            <a:solidFill>
              <a:schemeClr val="accent4"/>
            </a:solidFill>
            <a:ln>
              <a:solidFill>
                <a:schemeClr val="accent4"/>
              </a:solidFill>
            </a:ln>
          </p:spPr>
          <p:txBody>
            <a:bodyPr vert="horz" wrap="square" lIns="91440" tIns="45720" rIns="91440" bIns="45720" numCol="1" anchor="t" anchorCtr="0" compatLnSpc="1">
              <a:prstTxWarp prst="textNoShape">
                <a:avLst/>
              </a:prstTxWarp>
            </a:bodyPr>
            <a:lstStyle/>
            <a:p>
              <a:endParaRPr lang="en-US" dirty="0"/>
            </a:p>
          </p:txBody>
        </p:sp>
        <p:sp>
          <p:nvSpPr>
            <p:cNvPr id="29" name="teal puzzle piece"/>
            <p:cNvSpPr>
              <a:spLocks/>
            </p:cNvSpPr>
            <p:nvPr/>
          </p:nvSpPr>
          <p:spPr bwMode="auto">
            <a:xfrm>
              <a:off x="1509486" y="4577526"/>
              <a:ext cx="1963790" cy="1534025"/>
            </a:xfrm>
            <a:custGeom>
              <a:avLst/>
              <a:gdLst>
                <a:gd name="T0" fmla="*/ 216 w 278"/>
                <a:gd name="T1" fmla="*/ 217 h 217"/>
                <a:gd name="T2" fmla="*/ 0 w 278"/>
                <a:gd name="T3" fmla="*/ 217 h 217"/>
                <a:gd name="T4" fmla="*/ 0 w 278"/>
                <a:gd name="T5" fmla="*/ 1 h 217"/>
                <a:gd name="T6" fmla="*/ 77 w 278"/>
                <a:gd name="T7" fmla="*/ 1 h 217"/>
                <a:gd name="T8" fmla="*/ 96 w 278"/>
                <a:gd name="T9" fmla="*/ 9 h 217"/>
                <a:gd name="T10" fmla="*/ 81 w 278"/>
                <a:gd name="T11" fmla="*/ 35 h 217"/>
                <a:gd name="T12" fmla="*/ 108 w 278"/>
                <a:gd name="T13" fmla="*/ 62 h 217"/>
                <a:gd name="T14" fmla="*/ 135 w 278"/>
                <a:gd name="T15" fmla="*/ 35 h 217"/>
                <a:gd name="T16" fmla="*/ 119 w 278"/>
                <a:gd name="T17" fmla="*/ 9 h 217"/>
                <a:gd name="T18" fmla="*/ 139 w 278"/>
                <a:gd name="T19" fmla="*/ 1 h 217"/>
                <a:gd name="T20" fmla="*/ 216 w 278"/>
                <a:gd name="T21" fmla="*/ 1 h 217"/>
                <a:gd name="T22" fmla="*/ 216 w 278"/>
                <a:gd name="T23" fmla="*/ 78 h 217"/>
                <a:gd name="T24" fmla="*/ 224 w 278"/>
                <a:gd name="T25" fmla="*/ 97 h 217"/>
                <a:gd name="T26" fmla="*/ 251 w 278"/>
                <a:gd name="T27" fmla="*/ 82 h 217"/>
                <a:gd name="T28" fmla="*/ 278 w 278"/>
                <a:gd name="T29" fmla="*/ 109 h 217"/>
                <a:gd name="T30" fmla="*/ 251 w 278"/>
                <a:gd name="T31" fmla="*/ 135 h 217"/>
                <a:gd name="T32" fmla="*/ 224 w 278"/>
                <a:gd name="T33" fmla="*/ 120 h 217"/>
                <a:gd name="T34" fmla="*/ 216 w 278"/>
                <a:gd name="T35" fmla="*/ 139 h 217"/>
                <a:gd name="T36" fmla="*/ 216 w 278"/>
                <a:gd name="T37"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8" h="217">
                  <a:moveTo>
                    <a:pt x="216" y="217"/>
                  </a:moveTo>
                  <a:cubicBezTo>
                    <a:pt x="0" y="217"/>
                    <a:pt x="0" y="217"/>
                    <a:pt x="0" y="217"/>
                  </a:cubicBezTo>
                  <a:cubicBezTo>
                    <a:pt x="0" y="1"/>
                    <a:pt x="0" y="1"/>
                    <a:pt x="0" y="1"/>
                  </a:cubicBezTo>
                  <a:cubicBezTo>
                    <a:pt x="77" y="1"/>
                    <a:pt x="77" y="1"/>
                    <a:pt x="77" y="1"/>
                  </a:cubicBezTo>
                  <a:cubicBezTo>
                    <a:pt x="77" y="1"/>
                    <a:pt x="96" y="0"/>
                    <a:pt x="96" y="9"/>
                  </a:cubicBezTo>
                  <a:cubicBezTo>
                    <a:pt x="96" y="18"/>
                    <a:pt x="81" y="16"/>
                    <a:pt x="81" y="35"/>
                  </a:cubicBezTo>
                  <a:cubicBezTo>
                    <a:pt x="81" y="50"/>
                    <a:pt x="93" y="62"/>
                    <a:pt x="108" y="62"/>
                  </a:cubicBezTo>
                  <a:cubicBezTo>
                    <a:pt x="123" y="62"/>
                    <a:pt x="135" y="50"/>
                    <a:pt x="135" y="35"/>
                  </a:cubicBezTo>
                  <a:cubicBezTo>
                    <a:pt x="135" y="16"/>
                    <a:pt x="119" y="18"/>
                    <a:pt x="119" y="9"/>
                  </a:cubicBezTo>
                  <a:cubicBezTo>
                    <a:pt x="119" y="0"/>
                    <a:pt x="139" y="1"/>
                    <a:pt x="139" y="1"/>
                  </a:cubicBezTo>
                  <a:cubicBezTo>
                    <a:pt x="216" y="1"/>
                    <a:pt x="216" y="1"/>
                    <a:pt x="216" y="1"/>
                  </a:cubicBezTo>
                  <a:cubicBezTo>
                    <a:pt x="216" y="78"/>
                    <a:pt x="216" y="78"/>
                    <a:pt x="216" y="78"/>
                  </a:cubicBezTo>
                  <a:cubicBezTo>
                    <a:pt x="216" y="78"/>
                    <a:pt x="215" y="97"/>
                    <a:pt x="224" y="97"/>
                  </a:cubicBezTo>
                  <a:cubicBezTo>
                    <a:pt x="233" y="97"/>
                    <a:pt x="232" y="82"/>
                    <a:pt x="251" y="82"/>
                  </a:cubicBezTo>
                  <a:cubicBezTo>
                    <a:pt x="266" y="82"/>
                    <a:pt x="278" y="94"/>
                    <a:pt x="278" y="109"/>
                  </a:cubicBezTo>
                  <a:cubicBezTo>
                    <a:pt x="278" y="123"/>
                    <a:pt x="266" y="135"/>
                    <a:pt x="251" y="135"/>
                  </a:cubicBezTo>
                  <a:cubicBezTo>
                    <a:pt x="232" y="135"/>
                    <a:pt x="233" y="120"/>
                    <a:pt x="224" y="120"/>
                  </a:cubicBezTo>
                  <a:cubicBezTo>
                    <a:pt x="215" y="120"/>
                    <a:pt x="216" y="139"/>
                    <a:pt x="216" y="139"/>
                  </a:cubicBezTo>
                  <a:lnTo>
                    <a:pt x="216" y="217"/>
                  </a:lnTo>
                  <a:close/>
                </a:path>
              </a:pathLst>
            </a:custGeom>
            <a:solidFill>
              <a:schemeClr val="accent5"/>
            </a:solidFill>
            <a:ln>
              <a:solidFill>
                <a:schemeClr val="accent5"/>
              </a:solidFill>
            </a:ln>
          </p:spPr>
          <p:txBody>
            <a:bodyPr vert="horz" wrap="square" lIns="91440" tIns="45720" rIns="91440" bIns="45720" numCol="1" anchor="t" anchorCtr="0" compatLnSpc="1">
              <a:prstTxWarp prst="textNoShape">
                <a:avLst/>
              </a:prstTxWarp>
            </a:bodyPr>
            <a:lstStyle/>
            <a:p>
              <a:endParaRPr lang="en-US" dirty="0"/>
            </a:p>
          </p:txBody>
        </p:sp>
        <p:sp>
          <p:nvSpPr>
            <p:cNvPr id="32" name="white rectangle"/>
            <p:cNvSpPr/>
            <p:nvPr/>
          </p:nvSpPr>
          <p:spPr>
            <a:xfrm>
              <a:off x="3028589" y="1396648"/>
              <a:ext cx="6326153" cy="3293699"/>
            </a:xfrm>
            <a:prstGeom prst="rect">
              <a:avLst/>
            </a:prstGeom>
            <a:solidFill>
              <a:schemeClr val="bg1">
                <a:lumMod val="95000"/>
                <a:alpha val="8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main point goes here"/>
            <p:cNvSpPr txBox="1"/>
            <p:nvPr/>
          </p:nvSpPr>
          <p:spPr>
            <a:xfrm>
              <a:off x="3808602" y="1963163"/>
              <a:ext cx="4097859" cy="1938992"/>
            </a:xfrm>
            <a:prstGeom prst="rect">
              <a:avLst/>
            </a:prstGeom>
            <a:noFill/>
          </p:spPr>
          <p:txBody>
            <a:bodyPr wrap="square" rtlCol="0">
              <a:spAutoFit/>
            </a:bodyPr>
            <a:lstStyle/>
            <a:p>
              <a:r>
                <a:rPr lang="en-US" sz="2400" dirty="0">
                  <a:solidFill>
                    <a:schemeClr val="tx1">
                      <a:lumMod val="75000"/>
                      <a:lumOff val="25000"/>
                    </a:schemeClr>
                  </a:solidFill>
                  <a:latin typeface="Arial Black" panose="020B0A04020102020204" pitchFamily="34" charset="0"/>
                </a:rPr>
                <a:t>The Induction Puzzle, Starting Buprenorphine</a:t>
              </a:r>
            </a:p>
            <a:p>
              <a:r>
                <a:rPr lang="en-US" sz="2400" dirty="0">
                  <a:solidFill>
                    <a:schemeClr val="tx1">
                      <a:lumMod val="75000"/>
                      <a:lumOff val="25000"/>
                    </a:schemeClr>
                  </a:solidFill>
                  <a:latin typeface="Arial Black" panose="020B0A04020102020204" pitchFamily="34" charset="0"/>
                </a:rPr>
                <a:t>Without Causing</a:t>
              </a:r>
            </a:p>
            <a:p>
              <a:r>
                <a:rPr lang="en-US" sz="2400" dirty="0">
                  <a:solidFill>
                    <a:schemeClr val="tx1">
                      <a:lumMod val="75000"/>
                      <a:lumOff val="25000"/>
                    </a:schemeClr>
                  </a:solidFill>
                  <a:latin typeface="Arial Black" panose="020B0A04020102020204" pitchFamily="34" charset="0"/>
                </a:rPr>
                <a:t>Precipitated Withdrawals</a:t>
              </a:r>
            </a:p>
          </p:txBody>
        </p:sp>
        <p:sp>
          <p:nvSpPr>
            <p:cNvPr id="30" name="animation details"/>
            <p:cNvSpPr txBox="1"/>
            <p:nvPr/>
          </p:nvSpPr>
          <p:spPr>
            <a:xfrm>
              <a:off x="8679400" y="49160"/>
              <a:ext cx="1944210" cy="400110"/>
            </a:xfrm>
            <a:prstGeom prst="rect">
              <a:avLst/>
            </a:prstGeom>
            <a:noFill/>
          </p:spPr>
          <p:txBody>
            <a:bodyPr wrap="square" rtlCol="0">
              <a:spAutoFit/>
            </a:bodyPr>
            <a:lstStyle/>
            <a:p>
              <a:pPr algn="r"/>
              <a:r>
                <a:rPr lang="en-US" sz="1000" dirty="0">
                  <a:solidFill>
                    <a:schemeClr val="bg1">
                      <a:lumMod val="65000"/>
                    </a:schemeClr>
                  </a:solidFill>
                </a:rPr>
                <a:t>The animation </a:t>
              </a:r>
            </a:p>
            <a:p>
              <a:pPr algn="r"/>
              <a:r>
                <a:rPr lang="en-US" sz="1000" dirty="0">
                  <a:solidFill>
                    <a:schemeClr val="bg1">
                      <a:lumMod val="65000"/>
                    </a:schemeClr>
                  </a:solidFill>
                </a:rPr>
                <a:t>automatically begins.</a:t>
              </a:r>
            </a:p>
          </p:txBody>
        </p:sp>
      </p:grpSp>
    </p:spTree>
    <p:extLst>
      <p:ext uri="{BB962C8B-B14F-4D97-AF65-F5344CB8AC3E}">
        <p14:creationId xmlns:p14="http://schemas.microsoft.com/office/powerpoint/2010/main" val="7532789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p:nvPr>
        </p:nvSpPr>
        <p:spPr/>
        <p:txBody>
          <a:bodyPr/>
          <a:lstStyle/>
          <a:p>
            <a:r>
              <a:rPr lang="en-US" dirty="0" smtClean="0"/>
              <a:t>Puzzle</a:t>
            </a:r>
            <a:endParaRPr lang="en-US" dirty="0"/>
          </a:p>
        </p:txBody>
      </p:sp>
      <p:sp>
        <p:nvSpPr>
          <p:cNvPr id="42" name="gray rectangle" descr="gray rectangle&#10;"/>
          <p:cNvSpPr/>
          <p:nvPr/>
        </p:nvSpPr>
        <p:spPr>
          <a:xfrm>
            <a:off x="1524000" y="5931242"/>
            <a:ext cx="9144000" cy="92675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43" name="four piece rotated puzzle"/>
          <p:cNvSpPr txBox="1"/>
          <p:nvPr/>
        </p:nvSpPr>
        <p:spPr>
          <a:xfrm>
            <a:off x="1875138" y="5970429"/>
            <a:ext cx="8792863" cy="677108"/>
          </a:xfrm>
          <a:prstGeom prst="rect">
            <a:avLst/>
          </a:prstGeom>
          <a:noFill/>
        </p:spPr>
        <p:txBody>
          <a:bodyPr wrap="square" rtlCol="0">
            <a:spAutoFit/>
          </a:bodyPr>
          <a:lstStyle/>
          <a:p>
            <a:r>
              <a:rPr lang="en-US" sz="1400" b="1" dirty="0">
                <a:solidFill>
                  <a:schemeClr val="bg1"/>
                </a:solidFill>
                <a:latin typeface="Arial Black" panose="020B0A04020102020204" pitchFamily="34" charset="0"/>
              </a:rPr>
              <a:t>References:</a:t>
            </a:r>
          </a:p>
          <a:p>
            <a:r>
              <a:rPr lang="en-US" sz="1200" b="1" dirty="0">
                <a:solidFill>
                  <a:schemeClr val="bg1"/>
                </a:solidFill>
                <a:latin typeface="+mj-lt"/>
              </a:rPr>
              <a:t>Journal of Substance Abuse Treatment; “Comparison of Buprenorphine Induction Strategies”; 2011; June; 40(4): 349-356</a:t>
            </a:r>
          </a:p>
          <a:p>
            <a:r>
              <a:rPr lang="en-US" sz="1200" b="1" dirty="0">
                <a:solidFill>
                  <a:schemeClr val="bg1"/>
                </a:solidFill>
                <a:latin typeface="+mj-lt"/>
              </a:rPr>
              <a:t>The New England Journal of Medicine; “Neonatal Abstinence Syndrome after Methadone or Buprenorphine Exposure”; 2010; 363:2320-31</a:t>
            </a:r>
          </a:p>
        </p:txBody>
      </p:sp>
      <p:sp>
        <p:nvSpPr>
          <p:cNvPr id="36" name="your text goes here"/>
          <p:cNvSpPr txBox="1"/>
          <p:nvPr/>
        </p:nvSpPr>
        <p:spPr>
          <a:xfrm>
            <a:off x="7374465" y="4186213"/>
            <a:ext cx="3103643" cy="1138773"/>
          </a:xfrm>
          <a:prstGeom prst="rect">
            <a:avLst/>
          </a:prstGeom>
          <a:noFill/>
        </p:spPr>
        <p:txBody>
          <a:bodyPr wrap="square" rtlCol="0">
            <a:spAutoFit/>
          </a:bodyPr>
          <a:lstStyle/>
          <a:p>
            <a:r>
              <a:rPr lang="en-US" sz="2000" dirty="0">
                <a:solidFill>
                  <a:schemeClr val="tx1">
                    <a:lumMod val="85000"/>
                    <a:lumOff val="15000"/>
                  </a:schemeClr>
                </a:solidFill>
                <a:latin typeface="Arial Black" panose="020B0A04020102020204" pitchFamily="34" charset="0"/>
              </a:rPr>
              <a:t>Stabilizing</a:t>
            </a:r>
          </a:p>
          <a:p>
            <a:r>
              <a:rPr lang="en-US" sz="1600" dirty="0">
                <a:solidFill>
                  <a:schemeClr val="tx1">
                    <a:lumMod val="85000"/>
                    <a:lumOff val="15000"/>
                  </a:schemeClr>
                </a:solidFill>
                <a:latin typeface="Arial Black" panose="020B0A04020102020204" pitchFamily="34" charset="0"/>
              </a:rPr>
              <a:t>With Time</a:t>
            </a:r>
          </a:p>
          <a:p>
            <a:r>
              <a:rPr lang="en-US" sz="1600" dirty="0">
                <a:solidFill>
                  <a:schemeClr val="tx1">
                    <a:lumMod val="85000"/>
                    <a:lumOff val="15000"/>
                  </a:schemeClr>
                </a:solidFill>
                <a:latin typeface="Arial Black" panose="020B0A04020102020204" pitchFamily="34" charset="0"/>
              </a:rPr>
              <a:t>With other Drugs</a:t>
            </a:r>
          </a:p>
          <a:p>
            <a:endParaRPr lang="en-US" sz="1600" dirty="0">
              <a:solidFill>
                <a:schemeClr val="tx1">
                  <a:lumMod val="85000"/>
                  <a:lumOff val="15000"/>
                </a:schemeClr>
              </a:solidFill>
              <a:latin typeface="Arial Black" panose="020B0A04020102020204" pitchFamily="34" charset="0"/>
            </a:endParaRPr>
          </a:p>
        </p:txBody>
      </p:sp>
      <p:sp>
        <p:nvSpPr>
          <p:cNvPr id="35" name="your text goes here"/>
          <p:cNvSpPr txBox="1"/>
          <p:nvPr/>
        </p:nvSpPr>
        <p:spPr>
          <a:xfrm>
            <a:off x="1741852" y="4213526"/>
            <a:ext cx="2952637" cy="892552"/>
          </a:xfrm>
          <a:prstGeom prst="rect">
            <a:avLst/>
          </a:prstGeom>
          <a:noFill/>
        </p:spPr>
        <p:txBody>
          <a:bodyPr wrap="square" rtlCol="0">
            <a:spAutoFit/>
          </a:bodyPr>
          <a:lstStyle/>
          <a:p>
            <a:r>
              <a:rPr lang="en-US" sz="2000" dirty="0">
                <a:solidFill>
                  <a:schemeClr val="tx1">
                    <a:lumMod val="85000"/>
                    <a:lumOff val="15000"/>
                  </a:schemeClr>
                </a:solidFill>
                <a:latin typeface="Arial Black" panose="020B0A04020102020204" pitchFamily="34" charset="0"/>
              </a:rPr>
              <a:t>Timing</a:t>
            </a:r>
          </a:p>
          <a:p>
            <a:r>
              <a:rPr lang="en-US" sz="1600" dirty="0">
                <a:solidFill>
                  <a:schemeClr val="tx1">
                    <a:lumMod val="85000"/>
                    <a:lumOff val="15000"/>
                  </a:schemeClr>
                </a:solidFill>
                <a:latin typeface="Arial Black" panose="020B0A04020102020204" pitchFamily="34" charset="0"/>
              </a:rPr>
              <a:t>Opioid-Free or Not</a:t>
            </a:r>
            <a:endParaRPr lang="en-US" sz="1400" dirty="0">
              <a:solidFill>
                <a:schemeClr val="tx1">
                  <a:lumMod val="85000"/>
                  <a:lumOff val="15000"/>
                </a:schemeClr>
              </a:solidFill>
            </a:endParaRPr>
          </a:p>
          <a:p>
            <a:r>
              <a:rPr lang="en-US" sz="1600" dirty="0">
                <a:solidFill>
                  <a:schemeClr val="tx1">
                    <a:lumMod val="85000"/>
                    <a:lumOff val="15000"/>
                  </a:schemeClr>
                </a:solidFill>
                <a:latin typeface="Arial Black" panose="020B0A04020102020204" pitchFamily="34" charset="0"/>
              </a:rPr>
              <a:t>@Home or Not</a:t>
            </a:r>
          </a:p>
        </p:txBody>
      </p:sp>
      <p:sp>
        <p:nvSpPr>
          <p:cNvPr id="22" name="your text goes here"/>
          <p:cNvSpPr txBox="1"/>
          <p:nvPr/>
        </p:nvSpPr>
        <p:spPr>
          <a:xfrm>
            <a:off x="1875138" y="469385"/>
            <a:ext cx="3103643" cy="892552"/>
          </a:xfrm>
          <a:prstGeom prst="rect">
            <a:avLst/>
          </a:prstGeom>
          <a:noFill/>
        </p:spPr>
        <p:txBody>
          <a:bodyPr wrap="square" rtlCol="0">
            <a:spAutoFit/>
          </a:bodyPr>
          <a:lstStyle/>
          <a:p>
            <a:r>
              <a:rPr lang="en-US" sz="2000" b="1" dirty="0">
                <a:solidFill>
                  <a:schemeClr val="tx1">
                    <a:lumMod val="85000"/>
                    <a:lumOff val="15000"/>
                  </a:schemeClr>
                </a:solidFill>
                <a:latin typeface="Arial Black" panose="020B0A04020102020204" pitchFamily="34" charset="0"/>
              </a:rPr>
              <a:t>Patient</a:t>
            </a:r>
          </a:p>
          <a:p>
            <a:r>
              <a:rPr lang="en-US" sz="1600" dirty="0">
                <a:solidFill>
                  <a:schemeClr val="tx1">
                    <a:lumMod val="85000"/>
                    <a:lumOff val="15000"/>
                  </a:schemeClr>
                </a:solidFill>
                <a:latin typeface="Arial Black" panose="020B0A04020102020204" pitchFamily="34" charset="0"/>
              </a:rPr>
              <a:t>Motivated and Able</a:t>
            </a:r>
          </a:p>
          <a:p>
            <a:r>
              <a:rPr lang="en-US" sz="1600" dirty="0">
                <a:solidFill>
                  <a:schemeClr val="tx1">
                    <a:lumMod val="85000"/>
                    <a:lumOff val="15000"/>
                  </a:schemeClr>
                </a:solidFill>
                <a:latin typeface="Arial Black" panose="020B0A04020102020204" pitchFamily="34" charset="0"/>
              </a:rPr>
              <a:t>Pregnant or Not </a:t>
            </a:r>
          </a:p>
        </p:txBody>
      </p:sp>
      <p:sp>
        <p:nvSpPr>
          <p:cNvPr id="46" name="your text goes here"/>
          <p:cNvSpPr txBox="1"/>
          <p:nvPr/>
        </p:nvSpPr>
        <p:spPr>
          <a:xfrm>
            <a:off x="7593973" y="500576"/>
            <a:ext cx="3103643" cy="892552"/>
          </a:xfrm>
          <a:prstGeom prst="rect">
            <a:avLst/>
          </a:prstGeom>
          <a:noFill/>
        </p:spPr>
        <p:txBody>
          <a:bodyPr wrap="square" rtlCol="0">
            <a:spAutoFit/>
          </a:bodyPr>
          <a:lstStyle/>
          <a:p>
            <a:r>
              <a:rPr lang="en-US" sz="2000" b="1" dirty="0">
                <a:solidFill>
                  <a:schemeClr val="tx1">
                    <a:lumMod val="85000"/>
                    <a:lumOff val="15000"/>
                  </a:schemeClr>
                </a:solidFill>
                <a:latin typeface="Arial Black" panose="020B0A04020102020204" pitchFamily="34" charset="0"/>
              </a:rPr>
              <a:t>Drugs</a:t>
            </a:r>
          </a:p>
          <a:p>
            <a:r>
              <a:rPr lang="en-US" sz="1600" b="1" dirty="0">
                <a:solidFill>
                  <a:schemeClr val="tx1">
                    <a:lumMod val="85000"/>
                    <a:lumOff val="15000"/>
                  </a:schemeClr>
                </a:solidFill>
                <a:latin typeface="Arial Black" panose="020B0A04020102020204" pitchFamily="34" charset="0"/>
              </a:rPr>
              <a:t>Short or Long Acting Opioids</a:t>
            </a:r>
          </a:p>
        </p:txBody>
      </p:sp>
      <p:sp>
        <p:nvSpPr>
          <p:cNvPr id="7" name="oval shadow" descr="shadow"/>
          <p:cNvSpPr/>
          <p:nvPr/>
        </p:nvSpPr>
        <p:spPr>
          <a:xfrm>
            <a:off x="4198787" y="5295291"/>
            <a:ext cx="3548335" cy="432345"/>
          </a:xfrm>
          <a:prstGeom prst="ellipse">
            <a:avLst/>
          </a:prstGeom>
          <a:solidFill>
            <a:schemeClr val="bg1">
              <a:lumMod val="65000"/>
            </a:schemeClr>
          </a:solidFill>
          <a:ln>
            <a:no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d puzzle piece" descr="puzzle piece labeled &quot;Patient&quot;"/>
          <p:cNvSpPr>
            <a:spLocks/>
          </p:cNvSpPr>
          <p:nvPr/>
        </p:nvSpPr>
        <p:spPr bwMode="auto">
          <a:xfrm rot="18980859">
            <a:off x="4799054" y="1005143"/>
            <a:ext cx="2152161" cy="1677516"/>
          </a:xfrm>
          <a:custGeom>
            <a:avLst/>
            <a:gdLst>
              <a:gd name="T0" fmla="*/ 62 w 278"/>
              <a:gd name="T1" fmla="*/ 0 h 217"/>
              <a:gd name="T2" fmla="*/ 278 w 278"/>
              <a:gd name="T3" fmla="*/ 0 h 217"/>
              <a:gd name="T4" fmla="*/ 278 w 278"/>
              <a:gd name="T5" fmla="*/ 216 h 217"/>
              <a:gd name="T6" fmla="*/ 201 w 278"/>
              <a:gd name="T7" fmla="*/ 216 h 217"/>
              <a:gd name="T8" fmla="*/ 181 w 278"/>
              <a:gd name="T9" fmla="*/ 207 h 217"/>
              <a:gd name="T10" fmla="*/ 197 w 278"/>
              <a:gd name="T11" fmla="*/ 181 h 217"/>
              <a:gd name="T12" fmla="*/ 170 w 278"/>
              <a:gd name="T13" fmla="*/ 154 h 217"/>
              <a:gd name="T14" fmla="*/ 143 w 278"/>
              <a:gd name="T15" fmla="*/ 181 h 217"/>
              <a:gd name="T16" fmla="*/ 158 w 278"/>
              <a:gd name="T17" fmla="*/ 207 h 217"/>
              <a:gd name="T18" fmla="*/ 139 w 278"/>
              <a:gd name="T19" fmla="*/ 216 h 217"/>
              <a:gd name="T20" fmla="*/ 62 w 278"/>
              <a:gd name="T21" fmla="*/ 216 h 217"/>
              <a:gd name="T22" fmla="*/ 62 w 278"/>
              <a:gd name="T23" fmla="*/ 138 h 217"/>
              <a:gd name="T24" fmla="*/ 54 w 278"/>
              <a:gd name="T25" fmla="*/ 119 h 217"/>
              <a:gd name="T26" fmla="*/ 27 w 278"/>
              <a:gd name="T27" fmla="*/ 135 h 217"/>
              <a:gd name="T28" fmla="*/ 0 w 278"/>
              <a:gd name="T29" fmla="*/ 108 h 217"/>
              <a:gd name="T30" fmla="*/ 27 w 278"/>
              <a:gd name="T31" fmla="*/ 81 h 217"/>
              <a:gd name="T32" fmla="*/ 54 w 278"/>
              <a:gd name="T33" fmla="*/ 96 h 217"/>
              <a:gd name="T34" fmla="*/ 62 w 278"/>
              <a:gd name="T35" fmla="*/ 77 h 217"/>
              <a:gd name="T36" fmla="*/ 62 w 278"/>
              <a:gd name="T37"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8" h="217">
                <a:moveTo>
                  <a:pt x="62" y="0"/>
                </a:moveTo>
                <a:cubicBezTo>
                  <a:pt x="278" y="0"/>
                  <a:pt x="278" y="0"/>
                  <a:pt x="278" y="0"/>
                </a:cubicBezTo>
                <a:cubicBezTo>
                  <a:pt x="278" y="216"/>
                  <a:pt x="278" y="216"/>
                  <a:pt x="278" y="216"/>
                </a:cubicBezTo>
                <a:cubicBezTo>
                  <a:pt x="201" y="216"/>
                  <a:pt x="201" y="216"/>
                  <a:pt x="201" y="216"/>
                </a:cubicBezTo>
                <a:cubicBezTo>
                  <a:pt x="201" y="216"/>
                  <a:pt x="181" y="217"/>
                  <a:pt x="181" y="207"/>
                </a:cubicBezTo>
                <a:cubicBezTo>
                  <a:pt x="181" y="199"/>
                  <a:pt x="197" y="200"/>
                  <a:pt x="197" y="181"/>
                </a:cubicBezTo>
                <a:cubicBezTo>
                  <a:pt x="197" y="166"/>
                  <a:pt x="185" y="154"/>
                  <a:pt x="170" y="154"/>
                </a:cubicBezTo>
                <a:cubicBezTo>
                  <a:pt x="155" y="154"/>
                  <a:pt x="143" y="166"/>
                  <a:pt x="143" y="181"/>
                </a:cubicBezTo>
                <a:cubicBezTo>
                  <a:pt x="143" y="200"/>
                  <a:pt x="158" y="199"/>
                  <a:pt x="158" y="207"/>
                </a:cubicBezTo>
                <a:cubicBezTo>
                  <a:pt x="158" y="217"/>
                  <a:pt x="139" y="216"/>
                  <a:pt x="139" y="216"/>
                </a:cubicBezTo>
                <a:cubicBezTo>
                  <a:pt x="62" y="216"/>
                  <a:pt x="62" y="216"/>
                  <a:pt x="62" y="216"/>
                </a:cubicBezTo>
                <a:cubicBezTo>
                  <a:pt x="62" y="138"/>
                  <a:pt x="62" y="138"/>
                  <a:pt x="62" y="138"/>
                </a:cubicBezTo>
                <a:cubicBezTo>
                  <a:pt x="62" y="138"/>
                  <a:pt x="63" y="119"/>
                  <a:pt x="54" y="119"/>
                </a:cubicBezTo>
                <a:cubicBezTo>
                  <a:pt x="45" y="119"/>
                  <a:pt x="46" y="135"/>
                  <a:pt x="27" y="135"/>
                </a:cubicBezTo>
                <a:cubicBezTo>
                  <a:pt x="12" y="135"/>
                  <a:pt x="0" y="123"/>
                  <a:pt x="0" y="108"/>
                </a:cubicBezTo>
                <a:cubicBezTo>
                  <a:pt x="0" y="93"/>
                  <a:pt x="12" y="81"/>
                  <a:pt x="27" y="81"/>
                </a:cubicBezTo>
                <a:cubicBezTo>
                  <a:pt x="46" y="81"/>
                  <a:pt x="45" y="96"/>
                  <a:pt x="54" y="96"/>
                </a:cubicBezTo>
                <a:cubicBezTo>
                  <a:pt x="63" y="96"/>
                  <a:pt x="62" y="77"/>
                  <a:pt x="62" y="77"/>
                </a:cubicBezTo>
                <a:lnTo>
                  <a:pt x="62" y="0"/>
                </a:lnTo>
                <a:close/>
              </a:path>
            </a:pathLst>
          </a:custGeom>
          <a:solidFill>
            <a:schemeClr val="accent2"/>
          </a:solidFill>
          <a:ln>
            <a:solidFill>
              <a:schemeClr val="accent2"/>
            </a:solidFill>
          </a:ln>
        </p:spPr>
        <p:txBody>
          <a:bodyPr vert="horz" wrap="square" lIns="91440" tIns="45720" rIns="91440" bIns="45720" numCol="1" anchor="ctr" anchorCtr="0" compatLnSpc="1">
            <a:prstTxWarp prst="textNoShape">
              <a:avLst/>
            </a:prstTxWarp>
          </a:bodyPr>
          <a:lstStyle/>
          <a:p>
            <a:pPr algn="ctr"/>
            <a:endParaRPr lang="en-US" dirty="0"/>
          </a:p>
        </p:txBody>
      </p:sp>
      <p:sp>
        <p:nvSpPr>
          <p:cNvPr id="27" name="yellow puzzle piece" descr="puzzle piece labeled &quot;Drugs&quot;"/>
          <p:cNvSpPr>
            <a:spLocks/>
          </p:cNvSpPr>
          <p:nvPr/>
        </p:nvSpPr>
        <p:spPr bwMode="auto">
          <a:xfrm rot="18980859">
            <a:off x="6196619" y="1645037"/>
            <a:ext cx="1677515" cy="2142409"/>
          </a:xfrm>
          <a:custGeom>
            <a:avLst/>
            <a:gdLst>
              <a:gd name="T0" fmla="*/ 217 w 217"/>
              <a:gd name="T1" fmla="*/ 61 h 277"/>
              <a:gd name="T2" fmla="*/ 217 w 217"/>
              <a:gd name="T3" fmla="*/ 277 h 277"/>
              <a:gd name="T4" fmla="*/ 1 w 217"/>
              <a:gd name="T5" fmla="*/ 277 h 277"/>
              <a:gd name="T6" fmla="*/ 1 w 217"/>
              <a:gd name="T7" fmla="*/ 200 h 277"/>
              <a:gd name="T8" fmla="*/ 10 w 217"/>
              <a:gd name="T9" fmla="*/ 181 h 277"/>
              <a:gd name="T10" fmla="*/ 36 w 217"/>
              <a:gd name="T11" fmla="*/ 196 h 277"/>
              <a:gd name="T12" fmla="*/ 63 w 217"/>
              <a:gd name="T13" fmla="*/ 169 h 277"/>
              <a:gd name="T14" fmla="*/ 36 w 217"/>
              <a:gd name="T15" fmla="*/ 143 h 277"/>
              <a:gd name="T16" fmla="*/ 10 w 217"/>
              <a:gd name="T17" fmla="*/ 158 h 277"/>
              <a:gd name="T18" fmla="*/ 1 w 217"/>
              <a:gd name="T19" fmla="*/ 139 h 277"/>
              <a:gd name="T20" fmla="*/ 1 w 217"/>
              <a:gd name="T21" fmla="*/ 61 h 277"/>
              <a:gd name="T22" fmla="*/ 79 w 217"/>
              <a:gd name="T23" fmla="*/ 61 h 277"/>
              <a:gd name="T24" fmla="*/ 98 w 217"/>
              <a:gd name="T25" fmla="*/ 53 h 277"/>
              <a:gd name="T26" fmla="*/ 82 w 217"/>
              <a:gd name="T27" fmla="*/ 27 h 277"/>
              <a:gd name="T28" fmla="*/ 109 w 217"/>
              <a:gd name="T29" fmla="*/ 0 h 277"/>
              <a:gd name="T30" fmla="*/ 136 w 217"/>
              <a:gd name="T31" fmla="*/ 27 h 277"/>
              <a:gd name="T32" fmla="*/ 121 w 217"/>
              <a:gd name="T33" fmla="*/ 53 h 277"/>
              <a:gd name="T34" fmla="*/ 140 w 217"/>
              <a:gd name="T35" fmla="*/ 61 h 277"/>
              <a:gd name="T36" fmla="*/ 217 w 217"/>
              <a:gd name="T37" fmla="*/ 6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7" h="277">
                <a:moveTo>
                  <a:pt x="217" y="61"/>
                </a:moveTo>
                <a:cubicBezTo>
                  <a:pt x="217" y="277"/>
                  <a:pt x="217" y="277"/>
                  <a:pt x="217" y="277"/>
                </a:cubicBezTo>
                <a:cubicBezTo>
                  <a:pt x="1" y="277"/>
                  <a:pt x="1" y="277"/>
                  <a:pt x="1" y="277"/>
                </a:cubicBezTo>
                <a:cubicBezTo>
                  <a:pt x="1" y="200"/>
                  <a:pt x="1" y="200"/>
                  <a:pt x="1" y="200"/>
                </a:cubicBezTo>
                <a:cubicBezTo>
                  <a:pt x="1" y="200"/>
                  <a:pt x="0" y="181"/>
                  <a:pt x="10" y="181"/>
                </a:cubicBezTo>
                <a:cubicBezTo>
                  <a:pt x="18" y="181"/>
                  <a:pt x="17" y="196"/>
                  <a:pt x="36" y="196"/>
                </a:cubicBezTo>
                <a:cubicBezTo>
                  <a:pt x="51" y="196"/>
                  <a:pt x="63" y="184"/>
                  <a:pt x="63" y="169"/>
                </a:cubicBezTo>
                <a:cubicBezTo>
                  <a:pt x="63" y="155"/>
                  <a:pt x="51" y="143"/>
                  <a:pt x="36" y="143"/>
                </a:cubicBezTo>
                <a:cubicBezTo>
                  <a:pt x="17" y="143"/>
                  <a:pt x="18" y="158"/>
                  <a:pt x="10" y="158"/>
                </a:cubicBezTo>
                <a:cubicBezTo>
                  <a:pt x="0" y="158"/>
                  <a:pt x="1" y="139"/>
                  <a:pt x="1" y="139"/>
                </a:cubicBezTo>
                <a:cubicBezTo>
                  <a:pt x="1" y="61"/>
                  <a:pt x="1" y="61"/>
                  <a:pt x="1" y="61"/>
                </a:cubicBezTo>
                <a:cubicBezTo>
                  <a:pt x="79" y="61"/>
                  <a:pt x="79" y="61"/>
                  <a:pt x="79" y="61"/>
                </a:cubicBezTo>
                <a:cubicBezTo>
                  <a:pt x="79" y="61"/>
                  <a:pt x="98" y="62"/>
                  <a:pt x="98" y="53"/>
                </a:cubicBezTo>
                <a:cubicBezTo>
                  <a:pt x="98" y="44"/>
                  <a:pt x="82" y="45"/>
                  <a:pt x="82" y="27"/>
                </a:cubicBezTo>
                <a:cubicBezTo>
                  <a:pt x="82" y="12"/>
                  <a:pt x="95" y="0"/>
                  <a:pt x="109" y="0"/>
                </a:cubicBezTo>
                <a:cubicBezTo>
                  <a:pt x="124" y="0"/>
                  <a:pt x="136" y="12"/>
                  <a:pt x="136" y="27"/>
                </a:cubicBezTo>
                <a:cubicBezTo>
                  <a:pt x="136" y="45"/>
                  <a:pt x="121" y="44"/>
                  <a:pt x="121" y="53"/>
                </a:cubicBezTo>
                <a:cubicBezTo>
                  <a:pt x="121" y="62"/>
                  <a:pt x="140" y="61"/>
                  <a:pt x="140" y="61"/>
                </a:cubicBezTo>
                <a:lnTo>
                  <a:pt x="217" y="61"/>
                </a:lnTo>
                <a:close/>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US" dirty="0"/>
          </a:p>
        </p:txBody>
      </p:sp>
      <p:sp>
        <p:nvSpPr>
          <p:cNvPr id="28" name="blue puzzle piece" descr="Puzzle piece labeled &quot;Stabilizing&quot;"/>
          <p:cNvSpPr>
            <a:spLocks/>
          </p:cNvSpPr>
          <p:nvPr/>
        </p:nvSpPr>
        <p:spPr bwMode="auto">
          <a:xfrm rot="18980859">
            <a:off x="5091822" y="3026339"/>
            <a:ext cx="2152161" cy="1677516"/>
          </a:xfrm>
          <a:custGeom>
            <a:avLst/>
            <a:gdLst>
              <a:gd name="T0" fmla="*/ 216 w 278"/>
              <a:gd name="T1" fmla="*/ 217 h 217"/>
              <a:gd name="T2" fmla="*/ 0 w 278"/>
              <a:gd name="T3" fmla="*/ 217 h 217"/>
              <a:gd name="T4" fmla="*/ 0 w 278"/>
              <a:gd name="T5" fmla="*/ 1 h 217"/>
              <a:gd name="T6" fmla="*/ 77 w 278"/>
              <a:gd name="T7" fmla="*/ 1 h 217"/>
              <a:gd name="T8" fmla="*/ 96 w 278"/>
              <a:gd name="T9" fmla="*/ 9 h 217"/>
              <a:gd name="T10" fmla="*/ 81 w 278"/>
              <a:gd name="T11" fmla="*/ 36 h 217"/>
              <a:gd name="T12" fmla="*/ 108 w 278"/>
              <a:gd name="T13" fmla="*/ 62 h 217"/>
              <a:gd name="T14" fmla="*/ 135 w 278"/>
              <a:gd name="T15" fmla="*/ 36 h 217"/>
              <a:gd name="T16" fmla="*/ 119 w 278"/>
              <a:gd name="T17" fmla="*/ 9 h 217"/>
              <a:gd name="T18" fmla="*/ 138 w 278"/>
              <a:gd name="T19" fmla="*/ 1 h 217"/>
              <a:gd name="T20" fmla="*/ 216 w 278"/>
              <a:gd name="T21" fmla="*/ 1 h 217"/>
              <a:gd name="T22" fmla="*/ 216 w 278"/>
              <a:gd name="T23" fmla="*/ 78 h 217"/>
              <a:gd name="T24" fmla="*/ 224 w 278"/>
              <a:gd name="T25" fmla="*/ 97 h 217"/>
              <a:gd name="T26" fmla="*/ 251 w 278"/>
              <a:gd name="T27" fmla="*/ 82 h 217"/>
              <a:gd name="T28" fmla="*/ 278 w 278"/>
              <a:gd name="T29" fmla="*/ 109 h 217"/>
              <a:gd name="T30" fmla="*/ 251 w 278"/>
              <a:gd name="T31" fmla="*/ 136 h 217"/>
              <a:gd name="T32" fmla="*/ 224 w 278"/>
              <a:gd name="T33" fmla="*/ 120 h 217"/>
              <a:gd name="T34" fmla="*/ 216 w 278"/>
              <a:gd name="T35" fmla="*/ 139 h 217"/>
              <a:gd name="T36" fmla="*/ 216 w 278"/>
              <a:gd name="T37"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8" h="217">
                <a:moveTo>
                  <a:pt x="216" y="217"/>
                </a:moveTo>
                <a:cubicBezTo>
                  <a:pt x="0" y="217"/>
                  <a:pt x="0" y="217"/>
                  <a:pt x="0" y="217"/>
                </a:cubicBezTo>
                <a:cubicBezTo>
                  <a:pt x="0" y="1"/>
                  <a:pt x="0" y="1"/>
                  <a:pt x="0" y="1"/>
                </a:cubicBezTo>
                <a:cubicBezTo>
                  <a:pt x="77" y="1"/>
                  <a:pt x="77" y="1"/>
                  <a:pt x="77" y="1"/>
                </a:cubicBezTo>
                <a:cubicBezTo>
                  <a:pt x="77" y="1"/>
                  <a:pt x="96" y="0"/>
                  <a:pt x="96" y="9"/>
                </a:cubicBezTo>
                <a:cubicBezTo>
                  <a:pt x="96" y="18"/>
                  <a:pt x="81" y="17"/>
                  <a:pt x="81" y="36"/>
                </a:cubicBezTo>
                <a:cubicBezTo>
                  <a:pt x="81" y="50"/>
                  <a:pt x="93" y="62"/>
                  <a:pt x="108" y="62"/>
                </a:cubicBezTo>
                <a:cubicBezTo>
                  <a:pt x="123" y="62"/>
                  <a:pt x="135" y="50"/>
                  <a:pt x="135" y="36"/>
                </a:cubicBezTo>
                <a:cubicBezTo>
                  <a:pt x="135" y="17"/>
                  <a:pt x="119" y="18"/>
                  <a:pt x="119" y="9"/>
                </a:cubicBezTo>
                <a:cubicBezTo>
                  <a:pt x="119" y="0"/>
                  <a:pt x="138" y="1"/>
                  <a:pt x="138" y="1"/>
                </a:cubicBezTo>
                <a:cubicBezTo>
                  <a:pt x="216" y="1"/>
                  <a:pt x="216" y="1"/>
                  <a:pt x="216" y="1"/>
                </a:cubicBezTo>
                <a:cubicBezTo>
                  <a:pt x="216" y="78"/>
                  <a:pt x="216" y="78"/>
                  <a:pt x="216" y="78"/>
                </a:cubicBezTo>
                <a:cubicBezTo>
                  <a:pt x="216" y="78"/>
                  <a:pt x="215" y="97"/>
                  <a:pt x="224" y="97"/>
                </a:cubicBezTo>
                <a:cubicBezTo>
                  <a:pt x="233" y="97"/>
                  <a:pt x="232" y="82"/>
                  <a:pt x="251" y="82"/>
                </a:cubicBezTo>
                <a:cubicBezTo>
                  <a:pt x="266" y="82"/>
                  <a:pt x="278" y="94"/>
                  <a:pt x="278" y="109"/>
                </a:cubicBezTo>
                <a:cubicBezTo>
                  <a:pt x="278" y="124"/>
                  <a:pt x="266" y="136"/>
                  <a:pt x="251" y="136"/>
                </a:cubicBezTo>
                <a:cubicBezTo>
                  <a:pt x="232" y="136"/>
                  <a:pt x="233" y="120"/>
                  <a:pt x="224" y="120"/>
                </a:cubicBezTo>
                <a:cubicBezTo>
                  <a:pt x="215" y="120"/>
                  <a:pt x="216" y="139"/>
                  <a:pt x="216" y="139"/>
                </a:cubicBezTo>
                <a:lnTo>
                  <a:pt x="216" y="217"/>
                </a:lnTo>
                <a:close/>
              </a:path>
            </a:pathLst>
          </a:custGeom>
          <a:solidFill>
            <a:schemeClr val="accent6">
              <a:lumMod val="50000"/>
            </a:schemeClr>
          </a:solidFill>
          <a:ln>
            <a:solidFill>
              <a:schemeClr val="accent6">
                <a:lumMod val="50000"/>
              </a:schemeClr>
            </a:solidFill>
          </a:ln>
        </p:spPr>
        <p:txBody>
          <a:bodyPr vert="horz" wrap="square" lIns="91440" tIns="45720" rIns="91440" bIns="45720" numCol="1" anchor="t" anchorCtr="0" compatLnSpc="1">
            <a:prstTxWarp prst="textNoShape">
              <a:avLst/>
            </a:prstTxWarp>
          </a:bodyPr>
          <a:lstStyle/>
          <a:p>
            <a:endParaRPr lang="en-US" dirty="0"/>
          </a:p>
        </p:txBody>
      </p:sp>
      <p:sp>
        <p:nvSpPr>
          <p:cNvPr id="25" name="green puzzle piece" descr="Puzzle piece labeled &quot;Timing&quot;"/>
          <p:cNvSpPr>
            <a:spLocks/>
          </p:cNvSpPr>
          <p:nvPr/>
        </p:nvSpPr>
        <p:spPr bwMode="auto">
          <a:xfrm rot="18980859">
            <a:off x="4168454" y="1920433"/>
            <a:ext cx="1680768" cy="2142409"/>
          </a:xfrm>
          <a:custGeom>
            <a:avLst/>
            <a:gdLst>
              <a:gd name="T0" fmla="*/ 0 w 217"/>
              <a:gd name="T1" fmla="*/ 216 h 277"/>
              <a:gd name="T2" fmla="*/ 0 w 217"/>
              <a:gd name="T3" fmla="*/ 0 h 277"/>
              <a:gd name="T4" fmla="*/ 216 w 217"/>
              <a:gd name="T5" fmla="*/ 0 h 277"/>
              <a:gd name="T6" fmla="*/ 216 w 217"/>
              <a:gd name="T7" fmla="*/ 77 h 277"/>
              <a:gd name="T8" fmla="*/ 208 w 217"/>
              <a:gd name="T9" fmla="*/ 96 h 277"/>
              <a:gd name="T10" fmla="*/ 181 w 217"/>
              <a:gd name="T11" fmla="*/ 81 h 277"/>
              <a:gd name="T12" fmla="*/ 154 w 217"/>
              <a:gd name="T13" fmla="*/ 108 h 277"/>
              <a:gd name="T14" fmla="*/ 181 w 217"/>
              <a:gd name="T15" fmla="*/ 135 h 277"/>
              <a:gd name="T16" fmla="*/ 208 w 217"/>
              <a:gd name="T17" fmla="*/ 119 h 277"/>
              <a:gd name="T18" fmla="*/ 216 w 217"/>
              <a:gd name="T19" fmla="*/ 138 h 277"/>
              <a:gd name="T20" fmla="*/ 216 w 217"/>
              <a:gd name="T21" fmla="*/ 216 h 277"/>
              <a:gd name="T22" fmla="*/ 138 w 217"/>
              <a:gd name="T23" fmla="*/ 216 h 277"/>
              <a:gd name="T24" fmla="*/ 119 w 217"/>
              <a:gd name="T25" fmla="*/ 224 h 277"/>
              <a:gd name="T26" fmla="*/ 135 w 217"/>
              <a:gd name="T27" fmla="*/ 251 h 277"/>
              <a:gd name="T28" fmla="*/ 108 w 217"/>
              <a:gd name="T29" fmla="*/ 277 h 277"/>
              <a:gd name="T30" fmla="*/ 81 w 217"/>
              <a:gd name="T31" fmla="*/ 251 h 277"/>
              <a:gd name="T32" fmla="*/ 96 w 217"/>
              <a:gd name="T33" fmla="*/ 224 h 277"/>
              <a:gd name="T34" fmla="*/ 77 w 217"/>
              <a:gd name="T35" fmla="*/ 216 h 277"/>
              <a:gd name="T36" fmla="*/ 0 w 217"/>
              <a:gd name="T37" fmla="*/ 216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7" h="277">
                <a:moveTo>
                  <a:pt x="0" y="216"/>
                </a:moveTo>
                <a:cubicBezTo>
                  <a:pt x="0" y="0"/>
                  <a:pt x="0" y="0"/>
                  <a:pt x="0" y="0"/>
                </a:cubicBezTo>
                <a:cubicBezTo>
                  <a:pt x="216" y="0"/>
                  <a:pt x="216" y="0"/>
                  <a:pt x="216" y="0"/>
                </a:cubicBezTo>
                <a:cubicBezTo>
                  <a:pt x="216" y="77"/>
                  <a:pt x="216" y="77"/>
                  <a:pt x="216" y="77"/>
                </a:cubicBezTo>
                <a:cubicBezTo>
                  <a:pt x="216" y="77"/>
                  <a:pt x="217" y="96"/>
                  <a:pt x="208" y="96"/>
                </a:cubicBezTo>
                <a:cubicBezTo>
                  <a:pt x="199" y="96"/>
                  <a:pt x="200" y="81"/>
                  <a:pt x="181" y="81"/>
                </a:cubicBezTo>
                <a:cubicBezTo>
                  <a:pt x="166" y="81"/>
                  <a:pt x="154" y="93"/>
                  <a:pt x="154" y="108"/>
                </a:cubicBezTo>
                <a:cubicBezTo>
                  <a:pt x="154" y="122"/>
                  <a:pt x="166" y="135"/>
                  <a:pt x="181" y="135"/>
                </a:cubicBezTo>
                <a:cubicBezTo>
                  <a:pt x="200" y="135"/>
                  <a:pt x="199" y="119"/>
                  <a:pt x="208" y="119"/>
                </a:cubicBezTo>
                <a:cubicBezTo>
                  <a:pt x="217" y="119"/>
                  <a:pt x="216" y="138"/>
                  <a:pt x="216" y="138"/>
                </a:cubicBezTo>
                <a:cubicBezTo>
                  <a:pt x="216" y="216"/>
                  <a:pt x="216" y="216"/>
                  <a:pt x="216" y="216"/>
                </a:cubicBezTo>
                <a:cubicBezTo>
                  <a:pt x="138" y="216"/>
                  <a:pt x="138" y="216"/>
                  <a:pt x="138" y="216"/>
                </a:cubicBezTo>
                <a:cubicBezTo>
                  <a:pt x="138" y="216"/>
                  <a:pt x="119" y="215"/>
                  <a:pt x="119" y="224"/>
                </a:cubicBezTo>
                <a:cubicBezTo>
                  <a:pt x="119" y="233"/>
                  <a:pt x="135" y="232"/>
                  <a:pt x="135" y="251"/>
                </a:cubicBezTo>
                <a:cubicBezTo>
                  <a:pt x="135" y="265"/>
                  <a:pt x="123" y="277"/>
                  <a:pt x="108" y="277"/>
                </a:cubicBezTo>
                <a:cubicBezTo>
                  <a:pt x="93" y="277"/>
                  <a:pt x="81" y="265"/>
                  <a:pt x="81" y="251"/>
                </a:cubicBezTo>
                <a:cubicBezTo>
                  <a:pt x="81" y="232"/>
                  <a:pt x="96" y="233"/>
                  <a:pt x="96" y="224"/>
                </a:cubicBezTo>
                <a:cubicBezTo>
                  <a:pt x="96" y="215"/>
                  <a:pt x="77" y="216"/>
                  <a:pt x="77" y="216"/>
                </a:cubicBezTo>
                <a:lnTo>
                  <a:pt x="0" y="216"/>
                </a:lnTo>
                <a:close/>
              </a:path>
            </a:pathLst>
          </a:custGeom>
          <a:solidFill>
            <a:schemeClr val="bg2"/>
          </a:solidFill>
          <a:ln w="952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 name="piece 1"/>
          <p:cNvSpPr txBox="1"/>
          <p:nvPr/>
        </p:nvSpPr>
        <p:spPr>
          <a:xfrm>
            <a:off x="5504991" y="1315770"/>
            <a:ext cx="1126541" cy="338554"/>
          </a:xfrm>
          <a:prstGeom prst="rect">
            <a:avLst/>
          </a:prstGeom>
          <a:noFill/>
        </p:spPr>
        <p:txBody>
          <a:bodyPr wrap="square" rtlCol="0">
            <a:spAutoFit/>
          </a:bodyPr>
          <a:lstStyle/>
          <a:p>
            <a:pPr algn="ctr"/>
            <a:r>
              <a:rPr lang="en-US" sz="1600" dirty="0">
                <a:solidFill>
                  <a:schemeClr val="accent1">
                    <a:lumMod val="50000"/>
                  </a:schemeClr>
                </a:solidFill>
                <a:latin typeface="Arial Black" panose="020B0A04020102020204" pitchFamily="34" charset="0"/>
              </a:rPr>
              <a:t>Patient</a:t>
            </a:r>
          </a:p>
        </p:txBody>
      </p:sp>
      <p:sp>
        <p:nvSpPr>
          <p:cNvPr id="72" name="piece 3"/>
          <p:cNvSpPr txBox="1"/>
          <p:nvPr/>
        </p:nvSpPr>
        <p:spPr>
          <a:xfrm>
            <a:off x="5504991" y="3997080"/>
            <a:ext cx="1126541" cy="276999"/>
          </a:xfrm>
          <a:prstGeom prst="rect">
            <a:avLst/>
          </a:prstGeom>
          <a:noFill/>
        </p:spPr>
        <p:txBody>
          <a:bodyPr wrap="square" rtlCol="0">
            <a:spAutoFit/>
          </a:bodyPr>
          <a:lstStyle/>
          <a:p>
            <a:pPr algn="ctr"/>
            <a:r>
              <a:rPr lang="en-US" sz="1200" dirty="0">
                <a:solidFill>
                  <a:schemeClr val="bg2"/>
                </a:solidFill>
                <a:latin typeface="Arial Black" panose="020B0A04020102020204" pitchFamily="34" charset="0"/>
              </a:rPr>
              <a:t>Stabilizing</a:t>
            </a:r>
          </a:p>
        </p:txBody>
      </p:sp>
      <p:sp>
        <p:nvSpPr>
          <p:cNvPr id="71" name="piece 2"/>
          <p:cNvSpPr txBox="1"/>
          <p:nvPr/>
        </p:nvSpPr>
        <p:spPr>
          <a:xfrm>
            <a:off x="6811194" y="2656425"/>
            <a:ext cx="1126541" cy="338554"/>
          </a:xfrm>
          <a:prstGeom prst="rect">
            <a:avLst/>
          </a:prstGeom>
          <a:noFill/>
        </p:spPr>
        <p:txBody>
          <a:bodyPr wrap="square" rtlCol="0">
            <a:spAutoFit/>
          </a:bodyPr>
          <a:lstStyle/>
          <a:p>
            <a:pPr algn="ctr"/>
            <a:r>
              <a:rPr lang="en-US" sz="1600" dirty="0">
                <a:solidFill>
                  <a:schemeClr val="bg2">
                    <a:lumMod val="10000"/>
                  </a:schemeClr>
                </a:solidFill>
                <a:latin typeface="Arial Black" panose="020B0A04020102020204" pitchFamily="34" charset="0"/>
              </a:rPr>
              <a:t>Drugs</a:t>
            </a:r>
          </a:p>
        </p:txBody>
      </p:sp>
      <p:sp>
        <p:nvSpPr>
          <p:cNvPr id="74" name="piece 4"/>
          <p:cNvSpPr txBox="1"/>
          <p:nvPr/>
        </p:nvSpPr>
        <p:spPr>
          <a:xfrm>
            <a:off x="4198787" y="2656425"/>
            <a:ext cx="1126541" cy="338554"/>
          </a:xfrm>
          <a:prstGeom prst="rect">
            <a:avLst/>
          </a:prstGeom>
          <a:noFill/>
        </p:spPr>
        <p:txBody>
          <a:bodyPr wrap="square" rtlCol="0">
            <a:spAutoFit/>
          </a:bodyPr>
          <a:lstStyle/>
          <a:p>
            <a:pPr algn="ctr"/>
            <a:r>
              <a:rPr lang="en-US" sz="1600" dirty="0">
                <a:solidFill>
                  <a:schemeClr val="bg2">
                    <a:lumMod val="10000"/>
                  </a:schemeClr>
                </a:solidFill>
                <a:latin typeface="Arial Black" panose="020B0A04020102020204" pitchFamily="34" charset="0"/>
              </a:rPr>
              <a:t>Timing</a:t>
            </a:r>
          </a:p>
        </p:txBody>
      </p:sp>
    </p:spTree>
    <p:extLst>
      <p:ext uri="{BB962C8B-B14F-4D97-AF65-F5344CB8AC3E}">
        <p14:creationId xmlns:p14="http://schemas.microsoft.com/office/powerpoint/2010/main" val="1331274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37374-2DBA-455E-88DE-F64C27036E85}"/>
              </a:ext>
            </a:extLst>
          </p:cNvPr>
          <p:cNvSpPr>
            <a:spLocks noGrp="1"/>
          </p:cNvSpPr>
          <p:nvPr>
            <p:ph type="title"/>
          </p:nvPr>
        </p:nvSpPr>
        <p:spPr/>
        <p:txBody>
          <a:bodyPr/>
          <a:lstStyle/>
          <a:p>
            <a:r>
              <a:rPr lang="en-US" dirty="0">
                <a:solidFill>
                  <a:srgbClr val="FF0000"/>
                </a:solidFill>
                <a:latin typeface="Arial Black" panose="020B0A04020102020204" pitchFamily="34" charset="0"/>
              </a:rPr>
              <a:t>N</a:t>
            </a:r>
            <a:r>
              <a:rPr lang="en-US" dirty="0">
                <a:latin typeface="Arial Black" panose="020B0A04020102020204" pitchFamily="34" charset="0"/>
              </a:rPr>
              <a:t>eutralizing Neural Tension</a:t>
            </a:r>
            <a:endParaRPr lang="en-US" dirty="0"/>
          </a:p>
        </p:txBody>
      </p:sp>
      <p:sp>
        <p:nvSpPr>
          <p:cNvPr id="3" name="Content Placeholder 2">
            <a:extLst>
              <a:ext uri="{FF2B5EF4-FFF2-40B4-BE49-F238E27FC236}">
                <a16:creationId xmlns:a16="http://schemas.microsoft.com/office/drawing/2014/main" id="{746BB1B0-DCFB-47FE-A118-E7DF010C7819}"/>
              </a:ext>
            </a:extLst>
          </p:cNvPr>
          <p:cNvSpPr>
            <a:spLocks noGrp="1"/>
          </p:cNvSpPr>
          <p:nvPr>
            <p:ph idx="1"/>
          </p:nvPr>
        </p:nvSpPr>
        <p:spPr/>
        <p:txBody>
          <a:bodyPr>
            <a:normAutofit fontScale="85000" lnSpcReduction="10000"/>
          </a:bodyPr>
          <a:lstStyle/>
          <a:p>
            <a:r>
              <a:rPr lang="en-US" sz="3200" dirty="0">
                <a:latin typeface="Arial Black" panose="020B0A04020102020204" pitchFamily="34" charset="0"/>
              </a:rPr>
              <a:t>Stop Stretching or Hanging on the Nerve</a:t>
            </a:r>
          </a:p>
          <a:p>
            <a:pPr lvl="1"/>
            <a:r>
              <a:rPr lang="en-US" sz="2800" dirty="0">
                <a:latin typeface="Arial Black" panose="020B0A04020102020204" pitchFamily="34" charset="0"/>
              </a:rPr>
              <a:t>Use arm rests </a:t>
            </a:r>
          </a:p>
          <a:p>
            <a:pPr lvl="1"/>
            <a:r>
              <a:rPr lang="en-US" sz="2800" dirty="0">
                <a:latin typeface="Arial Black" panose="020B0A04020102020204" pitchFamily="34" charset="0"/>
              </a:rPr>
              <a:t>Stop using recumbent stationary bicycle</a:t>
            </a:r>
          </a:p>
          <a:p>
            <a:pPr lvl="1"/>
            <a:r>
              <a:rPr lang="en-US" sz="2800" dirty="0">
                <a:latin typeface="Arial Black" panose="020B0A04020102020204" pitchFamily="34" charset="0"/>
              </a:rPr>
              <a:t>Stop reaching</a:t>
            </a:r>
          </a:p>
          <a:p>
            <a:endParaRPr lang="en-US" dirty="0">
              <a:latin typeface="Arial Black" panose="020B0A04020102020204" pitchFamily="34" charset="0"/>
            </a:endParaRPr>
          </a:p>
          <a:p>
            <a:r>
              <a:rPr lang="en-US" sz="3200" dirty="0">
                <a:latin typeface="Arial Black" panose="020B0A04020102020204" pitchFamily="34" charset="0"/>
              </a:rPr>
              <a:t>Physical Therapy for “Nervous System Mobilization” by “flossing” the nervous system with “gliders” and “sliders”</a:t>
            </a:r>
          </a:p>
          <a:p>
            <a:pPr lvl="1"/>
            <a:r>
              <a:rPr lang="en-US" sz="2800" dirty="0">
                <a:latin typeface="Arial Black" panose="020B0A04020102020204" pitchFamily="34" charset="0"/>
              </a:rPr>
              <a:t>Book references by David Butler:</a:t>
            </a:r>
          </a:p>
          <a:p>
            <a:endParaRPr lang="en-US" dirty="0"/>
          </a:p>
        </p:txBody>
      </p:sp>
    </p:spTree>
    <p:extLst>
      <p:ext uri="{BB962C8B-B14F-4D97-AF65-F5344CB8AC3E}">
        <p14:creationId xmlns:p14="http://schemas.microsoft.com/office/powerpoint/2010/main" val="4027436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The Sensitive Nervous System </a:t>
            </a:r>
            <a:endParaRPr lang="en-US" dirty="0"/>
          </a:p>
        </p:txBody>
      </p:sp>
      <p:pic>
        <p:nvPicPr>
          <p:cNvPr id="4" name="Picture 3" descr="Book cover showing abstract painting of a man&#10;&#10;&quot;The Sensitive Nervous System&quot; by David S Butler">
            <a:extLst>
              <a:ext uri="{FF2B5EF4-FFF2-40B4-BE49-F238E27FC236}">
                <a16:creationId xmlns:a16="http://schemas.microsoft.com/office/drawing/2014/main" id="{3A05056E-DAB8-4658-B38B-DF48AF4156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4833" y="0"/>
            <a:ext cx="5122333" cy="6858000"/>
          </a:xfrm>
          <a:prstGeom prst="rect">
            <a:avLst/>
          </a:prstGeom>
        </p:spPr>
      </p:pic>
    </p:spTree>
    <p:extLst>
      <p:ext uri="{BB962C8B-B14F-4D97-AF65-F5344CB8AC3E}">
        <p14:creationId xmlns:p14="http://schemas.microsoft.com/office/powerpoint/2010/main" val="4244906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DC34606-9B65-47E3-944F-C949C823D50E}"/>
              </a:ext>
            </a:extLst>
          </p:cNvPr>
          <p:cNvSpPr>
            <a:spLocks noGrp="1"/>
          </p:cNvSpPr>
          <p:nvPr>
            <p:ph type="title"/>
          </p:nvPr>
        </p:nvSpPr>
        <p:spPr/>
        <p:txBody>
          <a:bodyPr/>
          <a:lstStyle/>
          <a:p>
            <a:r>
              <a:rPr lang="en-US" dirty="0" smtClean="0"/>
              <a:t>Explain Pain </a:t>
            </a:r>
            <a:endParaRPr lang="en-US" dirty="0"/>
          </a:p>
        </p:txBody>
      </p:sp>
      <p:pic>
        <p:nvPicPr>
          <p:cNvPr id="4" name="Picture 3" descr="abstract artwork of a man &quot;Explain Pain&quot; written at the bottom">
            <a:extLst>
              <a:ext uri="{FF2B5EF4-FFF2-40B4-BE49-F238E27FC236}">
                <a16:creationId xmlns:a16="http://schemas.microsoft.com/office/drawing/2014/main" id="{1F6CB96E-EE2A-49AA-8C5D-CBFF7F9705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5107" y="0"/>
            <a:ext cx="9181785" cy="6858000"/>
          </a:xfrm>
          <a:prstGeom prst="rect">
            <a:avLst/>
          </a:prstGeom>
        </p:spPr>
      </p:pic>
    </p:spTree>
    <p:extLst>
      <p:ext uri="{BB962C8B-B14F-4D97-AF65-F5344CB8AC3E}">
        <p14:creationId xmlns:p14="http://schemas.microsoft.com/office/powerpoint/2010/main" val="1427801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Black" panose="020B0A04020102020204" pitchFamily="34" charset="0"/>
              </a:rPr>
              <a:t>Case of Opioid PLUS Benzodiazepine </a:t>
            </a:r>
            <a:r>
              <a:rPr lang="en-US" dirty="0" smtClean="0">
                <a:latin typeface="Arial Black" panose="020B0A04020102020204" pitchFamily="34" charset="0"/>
              </a:rPr>
              <a:t>Dependency Pt. 2</a:t>
            </a:r>
            <a:endParaRPr lang="en-US" dirty="0"/>
          </a:p>
        </p:txBody>
      </p:sp>
      <p:sp>
        <p:nvSpPr>
          <p:cNvPr id="3" name="Content Placeholder 2"/>
          <p:cNvSpPr>
            <a:spLocks noGrp="1"/>
          </p:cNvSpPr>
          <p:nvPr>
            <p:ph idx="1"/>
          </p:nvPr>
        </p:nvSpPr>
        <p:spPr/>
        <p:txBody>
          <a:bodyPr/>
          <a:lstStyle/>
          <a:p>
            <a:r>
              <a:rPr lang="en-US" dirty="0"/>
              <a:t>53 year old woman with lumbar pain following lumbar discectomy with laminectomy presents to you because of worsening pain and to establish care.  She is currently taking hydrocodone/APAP 10/325 tablet every 4 hours (6/day) and has been taking it for over 5 years.  Two years ago she began taking alprazolam 0.5mg three times per day for anxiety as prescribed by previous primary provider.  She is also using zolpidem 10mg at bedtime.  Her CURES report shows that hydrocodone is frequently filled a week early.  Her urine drug test is consistent accept for positive test result for oxazepam.  When questioned, she admits to using a friends diazepam when she ran short of her medications. Her pain has been a 9/10 lately and she is feeling depressed. </a:t>
            </a:r>
          </a:p>
          <a:p>
            <a:endParaRPr lang="en-US" dirty="0"/>
          </a:p>
        </p:txBody>
      </p:sp>
    </p:spTree>
    <p:extLst>
      <p:ext uri="{BB962C8B-B14F-4D97-AF65-F5344CB8AC3E}">
        <p14:creationId xmlns:p14="http://schemas.microsoft.com/office/powerpoint/2010/main" val="1158730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43C00-CBD1-4475-845A-F390BD60A9D6}"/>
              </a:ext>
            </a:extLst>
          </p:cNvPr>
          <p:cNvSpPr>
            <a:spLocks noGrp="1"/>
          </p:cNvSpPr>
          <p:nvPr>
            <p:ph type="title"/>
          </p:nvPr>
        </p:nvSpPr>
        <p:spPr/>
        <p:txBody>
          <a:bodyPr/>
          <a:lstStyle/>
          <a:p>
            <a:r>
              <a:rPr lang="en-US" b="1" dirty="0">
                <a:latin typeface="Arial Black" panose="020B0A04020102020204" pitchFamily="34" charset="0"/>
              </a:rPr>
              <a:t>EN</a:t>
            </a:r>
            <a:r>
              <a:rPr lang="en-US" b="1" dirty="0">
                <a:solidFill>
                  <a:srgbClr val="FF0000"/>
                </a:solidFill>
                <a:latin typeface="Arial Black" panose="020B0A04020102020204" pitchFamily="34" charset="0"/>
              </a:rPr>
              <a:t>C</a:t>
            </a:r>
            <a:r>
              <a:rPr lang="en-US" b="1" dirty="0">
                <a:latin typeface="Arial Black" panose="020B0A04020102020204" pitchFamily="34" charset="0"/>
              </a:rPr>
              <a:t>ORE</a:t>
            </a:r>
            <a:r>
              <a:rPr lang="en-US" dirty="0">
                <a:latin typeface="Arial Black" panose="020B0A04020102020204" pitchFamily="34" charset="0"/>
              </a:rPr>
              <a:t>: Core Strength</a:t>
            </a:r>
            <a:endParaRPr lang="en-US" dirty="0"/>
          </a:p>
        </p:txBody>
      </p:sp>
      <p:sp>
        <p:nvSpPr>
          <p:cNvPr id="3" name="Content Placeholder 2">
            <a:extLst>
              <a:ext uri="{FF2B5EF4-FFF2-40B4-BE49-F238E27FC236}">
                <a16:creationId xmlns:a16="http://schemas.microsoft.com/office/drawing/2014/main" id="{54432029-94C2-4E50-B602-EC7289832761}"/>
              </a:ext>
            </a:extLst>
          </p:cNvPr>
          <p:cNvSpPr>
            <a:spLocks noGrp="1"/>
          </p:cNvSpPr>
          <p:nvPr>
            <p:ph idx="1"/>
          </p:nvPr>
        </p:nvSpPr>
        <p:spPr/>
        <p:txBody>
          <a:bodyPr>
            <a:normAutofit fontScale="92500" lnSpcReduction="20000"/>
          </a:bodyPr>
          <a:lstStyle/>
          <a:p>
            <a:r>
              <a:rPr lang="en-US" sz="3200" dirty="0">
                <a:latin typeface="Arial Black" panose="020B0A04020102020204" pitchFamily="34" charset="0"/>
              </a:rPr>
              <a:t>Poor </a:t>
            </a:r>
            <a:r>
              <a:rPr lang="en-US" sz="3200" dirty="0">
                <a:solidFill>
                  <a:srgbClr val="FF0000"/>
                </a:solidFill>
                <a:latin typeface="Arial Black" panose="020B0A04020102020204" pitchFamily="34" charset="0"/>
              </a:rPr>
              <a:t>C</a:t>
            </a:r>
            <a:r>
              <a:rPr lang="en-US" sz="3200" dirty="0">
                <a:latin typeface="Arial Black" panose="020B0A04020102020204" pitchFamily="34" charset="0"/>
              </a:rPr>
              <a:t>ore strength in proximal muscle groups: </a:t>
            </a:r>
            <a:r>
              <a:rPr lang="en-US" sz="2800" dirty="0">
                <a:latin typeface="Arial Black" panose="020B0A04020102020204" pitchFamily="34" charset="0"/>
              </a:rPr>
              <a:t>Rhomboids, Trapezius, Abdominal Wall, and Gluteal Muscles</a:t>
            </a:r>
          </a:p>
          <a:p>
            <a:pPr lvl="1"/>
            <a:endParaRPr lang="en-US" sz="2800" dirty="0">
              <a:latin typeface="Arial Black" panose="020B0A04020102020204" pitchFamily="34" charset="0"/>
            </a:endParaRPr>
          </a:p>
          <a:p>
            <a:r>
              <a:rPr lang="en-US" sz="3200" dirty="0">
                <a:latin typeface="Arial Black" panose="020B0A04020102020204" pitchFamily="34" charset="0"/>
              </a:rPr>
              <a:t>Poor </a:t>
            </a:r>
            <a:r>
              <a:rPr lang="en-US" sz="3200" dirty="0">
                <a:solidFill>
                  <a:srgbClr val="FF0000"/>
                </a:solidFill>
                <a:latin typeface="Arial Black" panose="020B0A04020102020204" pitchFamily="34" charset="0"/>
              </a:rPr>
              <a:t>C</a:t>
            </a:r>
            <a:r>
              <a:rPr lang="en-US" sz="3200" dirty="0">
                <a:latin typeface="Arial Black" panose="020B0A04020102020204" pitchFamily="34" charset="0"/>
              </a:rPr>
              <a:t>ore strength causes painful conditions like: “thoracic outlet syndrome”, back and neck pain, trochanteric tendonitis/bursitis, and foot pain (!!?!)</a:t>
            </a:r>
          </a:p>
          <a:p>
            <a:endParaRPr lang="en-US" dirty="0"/>
          </a:p>
        </p:txBody>
      </p:sp>
    </p:spTree>
    <p:extLst>
      <p:ext uri="{BB962C8B-B14F-4D97-AF65-F5344CB8AC3E}">
        <p14:creationId xmlns:p14="http://schemas.microsoft.com/office/powerpoint/2010/main" val="1730135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Learning Objectives </a:t>
            </a:r>
          </a:p>
        </p:txBody>
      </p:sp>
      <p:sp>
        <p:nvSpPr>
          <p:cNvPr id="3" name="Content Placeholder 2"/>
          <p:cNvSpPr>
            <a:spLocks noGrp="1"/>
          </p:cNvSpPr>
          <p:nvPr>
            <p:ph idx="1"/>
          </p:nvPr>
        </p:nvSpPr>
        <p:spPr/>
        <p:txBody>
          <a:bodyPr>
            <a:normAutofit/>
          </a:bodyPr>
          <a:lstStyle/>
          <a:p>
            <a:pPr lvl="0"/>
            <a:r>
              <a:rPr lang="en-US" sz="2800" dirty="0"/>
              <a:t>Improve ability to evaluate and categorize pain in order to provide non-opioid solutions and reduce reliance on opioids</a:t>
            </a:r>
          </a:p>
          <a:p>
            <a:pPr lvl="0"/>
            <a:r>
              <a:rPr lang="en-US" sz="2800" dirty="0"/>
              <a:t>Learn how to have a conversation about functional goals and expectations during the treatment of chronic pain </a:t>
            </a:r>
          </a:p>
          <a:p>
            <a:pPr lvl="0"/>
            <a:r>
              <a:rPr lang="en-US" sz="2800" dirty="0"/>
              <a:t>Discover ways to use health and suffering as treatment doorways for both pain and addiction</a:t>
            </a:r>
          </a:p>
          <a:p>
            <a:endParaRPr lang="en-US" sz="2800" dirty="0"/>
          </a:p>
        </p:txBody>
      </p:sp>
    </p:spTree>
    <p:extLst>
      <p:ext uri="{BB962C8B-B14F-4D97-AF65-F5344CB8AC3E}">
        <p14:creationId xmlns:p14="http://schemas.microsoft.com/office/powerpoint/2010/main" val="21213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E7D6AB9-80B6-4B21-9624-0EE985E1F8D5}"/>
              </a:ext>
            </a:extLst>
          </p:cNvPr>
          <p:cNvSpPr>
            <a:spLocks noGrp="1"/>
          </p:cNvSpPr>
          <p:nvPr>
            <p:ph type="title"/>
          </p:nvPr>
        </p:nvSpPr>
        <p:spPr/>
        <p:txBody>
          <a:bodyPr/>
          <a:lstStyle/>
          <a:p>
            <a:r>
              <a:rPr lang="en-US" dirty="0" smtClean="0"/>
              <a:t>Exercise ball</a:t>
            </a:r>
            <a:endParaRPr lang="en-US" dirty="0"/>
          </a:p>
        </p:txBody>
      </p:sp>
      <p:pic>
        <p:nvPicPr>
          <p:cNvPr id="4" name="Picture 3" descr="exercise ball">
            <a:extLst>
              <a:ext uri="{FF2B5EF4-FFF2-40B4-BE49-F238E27FC236}">
                <a16:creationId xmlns:a16="http://schemas.microsoft.com/office/drawing/2014/main" id="{35F84D45-D0B5-426A-997E-417E7EBF5E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0"/>
            <a:ext cx="8128000" cy="6858000"/>
          </a:xfrm>
          <a:prstGeom prst="rect">
            <a:avLst/>
          </a:prstGeom>
        </p:spPr>
      </p:pic>
    </p:spTree>
    <p:extLst>
      <p:ext uri="{BB962C8B-B14F-4D97-AF65-F5344CB8AC3E}">
        <p14:creationId xmlns:p14="http://schemas.microsoft.com/office/powerpoint/2010/main" val="4039338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23829-A61B-4501-BB79-0C94FC954C5C}"/>
              </a:ext>
            </a:extLst>
          </p:cNvPr>
          <p:cNvSpPr>
            <a:spLocks noGrp="1"/>
          </p:cNvSpPr>
          <p:nvPr>
            <p:ph type="title"/>
          </p:nvPr>
        </p:nvSpPr>
        <p:spPr/>
        <p:txBody>
          <a:bodyPr/>
          <a:lstStyle/>
          <a:p>
            <a:r>
              <a:rPr lang="en-US" b="1" dirty="0">
                <a:latin typeface="Arial Black" panose="020B0A04020102020204" pitchFamily="34" charset="0"/>
              </a:rPr>
              <a:t>ENC</a:t>
            </a:r>
            <a:r>
              <a:rPr lang="en-US" b="1" dirty="0">
                <a:solidFill>
                  <a:srgbClr val="FF0000"/>
                </a:solidFill>
                <a:latin typeface="Arial Black" panose="020B0A04020102020204" pitchFamily="34" charset="0"/>
              </a:rPr>
              <a:t>O</a:t>
            </a:r>
            <a:r>
              <a:rPr lang="en-US" b="1" dirty="0">
                <a:latin typeface="Arial Black" panose="020B0A04020102020204" pitchFamily="34" charset="0"/>
              </a:rPr>
              <a:t>RE</a:t>
            </a:r>
            <a:r>
              <a:rPr lang="en-US" dirty="0">
                <a:latin typeface="Arial Black" panose="020B0A04020102020204" pitchFamily="34" charset="0"/>
              </a:rPr>
              <a:t>: Open a Conversation </a:t>
            </a:r>
            <a:endParaRPr lang="en-US" dirty="0"/>
          </a:p>
        </p:txBody>
      </p:sp>
      <p:sp>
        <p:nvSpPr>
          <p:cNvPr id="3" name="Content Placeholder 2">
            <a:extLst>
              <a:ext uri="{FF2B5EF4-FFF2-40B4-BE49-F238E27FC236}">
                <a16:creationId xmlns:a16="http://schemas.microsoft.com/office/drawing/2014/main" id="{D72D744D-95D3-44EF-81AE-F68C9041384F}"/>
              </a:ext>
            </a:extLst>
          </p:cNvPr>
          <p:cNvSpPr>
            <a:spLocks noGrp="1"/>
          </p:cNvSpPr>
          <p:nvPr>
            <p:ph idx="1"/>
          </p:nvPr>
        </p:nvSpPr>
        <p:spPr/>
        <p:txBody>
          <a:bodyPr/>
          <a:lstStyle/>
          <a:p>
            <a:r>
              <a:rPr lang="en-US" sz="2400" dirty="0">
                <a:latin typeface="Arial Black" panose="020B0A04020102020204" pitchFamily="34" charset="0"/>
              </a:rPr>
              <a:t>About the expectation to be pain free and to do things the same way</a:t>
            </a:r>
          </a:p>
          <a:p>
            <a:endParaRPr lang="en-US" sz="2400" dirty="0">
              <a:latin typeface="Arial Black" panose="020B0A04020102020204" pitchFamily="34" charset="0"/>
            </a:endParaRPr>
          </a:p>
          <a:p>
            <a:r>
              <a:rPr lang="en-US" sz="2400" dirty="0">
                <a:latin typeface="Arial Black" panose="020B0A04020102020204" pitchFamily="34" charset="0"/>
              </a:rPr>
              <a:t>About the functional goals (it’s not about the pain scale)</a:t>
            </a:r>
          </a:p>
          <a:p>
            <a:endParaRPr lang="en-US" dirty="0"/>
          </a:p>
        </p:txBody>
      </p:sp>
    </p:spTree>
    <p:extLst>
      <p:ext uri="{BB962C8B-B14F-4D97-AF65-F5344CB8AC3E}">
        <p14:creationId xmlns:p14="http://schemas.microsoft.com/office/powerpoint/2010/main" val="41272095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16B1-B768-49CC-9C0D-1DC8AD479845}"/>
              </a:ext>
            </a:extLst>
          </p:cNvPr>
          <p:cNvSpPr>
            <a:spLocks noGrp="1"/>
          </p:cNvSpPr>
          <p:nvPr>
            <p:ph type="title"/>
          </p:nvPr>
        </p:nvSpPr>
        <p:spPr/>
        <p:txBody>
          <a:bodyPr>
            <a:normAutofit fontScale="90000"/>
          </a:bodyPr>
          <a:lstStyle/>
          <a:p>
            <a:r>
              <a:rPr lang="en-US" dirty="0">
                <a:latin typeface="Arial Black" panose="020B0A04020102020204" pitchFamily="34" charset="0"/>
              </a:rPr>
              <a:t>What are you able to do now with the use of opioids that you were not able to do before?</a:t>
            </a:r>
            <a:endParaRPr lang="en-US" dirty="0"/>
          </a:p>
        </p:txBody>
      </p:sp>
      <p:sp>
        <p:nvSpPr>
          <p:cNvPr id="3" name="Content Placeholder 2">
            <a:extLst>
              <a:ext uri="{FF2B5EF4-FFF2-40B4-BE49-F238E27FC236}">
                <a16:creationId xmlns:a16="http://schemas.microsoft.com/office/drawing/2014/main" id="{B7278AAA-7516-4642-8FC4-E08621AB9918}"/>
              </a:ext>
            </a:extLst>
          </p:cNvPr>
          <p:cNvSpPr>
            <a:spLocks noGrp="1"/>
          </p:cNvSpPr>
          <p:nvPr>
            <p:ph idx="1"/>
          </p:nvPr>
        </p:nvSpPr>
        <p:spPr/>
        <p:txBody>
          <a:bodyPr/>
          <a:lstStyle/>
          <a:p>
            <a:r>
              <a:rPr lang="en-US" sz="2400" dirty="0">
                <a:latin typeface="Arial Black" panose="020B0A04020102020204" pitchFamily="34" charset="0"/>
              </a:rPr>
              <a:t>Sleep better</a:t>
            </a:r>
          </a:p>
          <a:p>
            <a:r>
              <a:rPr lang="en-US" sz="2400" dirty="0">
                <a:latin typeface="Arial Black" panose="020B0A04020102020204" pitchFamily="34" charset="0"/>
              </a:rPr>
              <a:t>Return to work</a:t>
            </a:r>
          </a:p>
          <a:p>
            <a:r>
              <a:rPr lang="en-US" sz="2400" dirty="0">
                <a:latin typeface="Arial Black" panose="020B0A04020102020204" pitchFamily="34" charset="0"/>
              </a:rPr>
              <a:t>Resume activities of enjoyment</a:t>
            </a:r>
          </a:p>
          <a:p>
            <a:r>
              <a:rPr lang="en-US" sz="2400" dirty="0">
                <a:latin typeface="Arial Black" panose="020B0A04020102020204" pitchFamily="34" charset="0"/>
              </a:rPr>
              <a:t>Play with children</a:t>
            </a:r>
          </a:p>
          <a:p>
            <a:r>
              <a:rPr lang="en-US" sz="2400" dirty="0">
                <a:latin typeface="Arial Black" panose="020B0A04020102020204" pitchFamily="34" charset="0"/>
              </a:rPr>
              <a:t>Exercise</a:t>
            </a:r>
          </a:p>
          <a:p>
            <a:endParaRPr lang="en-US" dirty="0"/>
          </a:p>
        </p:txBody>
      </p:sp>
    </p:spTree>
    <p:extLst>
      <p:ext uri="{BB962C8B-B14F-4D97-AF65-F5344CB8AC3E}">
        <p14:creationId xmlns:p14="http://schemas.microsoft.com/office/powerpoint/2010/main" val="2686636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737E0-6937-4AFD-8B51-AA107278AB9F}"/>
              </a:ext>
            </a:extLst>
          </p:cNvPr>
          <p:cNvSpPr>
            <a:spLocks noGrp="1"/>
          </p:cNvSpPr>
          <p:nvPr>
            <p:ph type="title"/>
          </p:nvPr>
        </p:nvSpPr>
        <p:spPr/>
        <p:txBody>
          <a:bodyPr>
            <a:normAutofit fontScale="90000"/>
          </a:bodyPr>
          <a:lstStyle/>
          <a:p>
            <a:r>
              <a:rPr lang="en-US" dirty="0">
                <a:latin typeface="Arial Black" panose="020B0A04020102020204" pitchFamily="34" charset="0"/>
              </a:rPr>
              <a:t>How can we help you increase your activity level while decreasing the reliance on opioids?</a:t>
            </a:r>
            <a:endParaRPr lang="en-US" dirty="0"/>
          </a:p>
        </p:txBody>
      </p:sp>
      <p:sp>
        <p:nvSpPr>
          <p:cNvPr id="3" name="Content Placeholder 2">
            <a:extLst>
              <a:ext uri="{FF2B5EF4-FFF2-40B4-BE49-F238E27FC236}">
                <a16:creationId xmlns:a16="http://schemas.microsoft.com/office/drawing/2014/main" id="{5AC072E2-DCB4-4606-88AC-EDFD35BD562D}"/>
              </a:ext>
            </a:extLst>
          </p:cNvPr>
          <p:cNvSpPr>
            <a:spLocks noGrp="1"/>
          </p:cNvSpPr>
          <p:nvPr>
            <p:ph idx="1"/>
          </p:nvPr>
        </p:nvSpPr>
        <p:spPr/>
        <p:txBody>
          <a:bodyPr>
            <a:normAutofit fontScale="55000" lnSpcReduction="20000"/>
          </a:bodyPr>
          <a:lstStyle/>
          <a:p>
            <a:pPr marL="0" indent="0">
              <a:buNone/>
            </a:pPr>
            <a:r>
              <a:rPr lang="en-US" sz="3200" dirty="0">
                <a:latin typeface="Arial Black" panose="020B0A04020102020204" pitchFamily="34" charset="0"/>
              </a:rPr>
              <a:t>Start with addressing the fear-avoidance behavior by helping patients: </a:t>
            </a:r>
          </a:p>
          <a:p>
            <a:endParaRPr lang="en-US" dirty="0">
              <a:latin typeface="Arial Black" panose="020B0A04020102020204" pitchFamily="34" charset="0"/>
            </a:endParaRPr>
          </a:p>
          <a:p>
            <a:pPr lvl="1"/>
            <a:r>
              <a:rPr lang="en-US" sz="3500" dirty="0">
                <a:latin typeface="Arial Black" panose="020B0A04020102020204" pitchFamily="34" charset="0"/>
              </a:rPr>
              <a:t>Learn about the problem</a:t>
            </a:r>
          </a:p>
          <a:p>
            <a:pPr lvl="1"/>
            <a:r>
              <a:rPr lang="en-US" sz="3500" dirty="0">
                <a:latin typeface="Arial Black" panose="020B0A04020102020204" pitchFamily="34" charset="0"/>
              </a:rPr>
              <a:t>Explore ways to move</a:t>
            </a:r>
          </a:p>
          <a:p>
            <a:pPr lvl="1"/>
            <a:r>
              <a:rPr lang="en-US" sz="3500" dirty="0">
                <a:latin typeface="Arial Black" panose="020B0A04020102020204" pitchFamily="34" charset="0"/>
              </a:rPr>
              <a:t>Explore and nudge the edges of pain</a:t>
            </a:r>
          </a:p>
          <a:p>
            <a:pPr lvl="1"/>
            <a:r>
              <a:rPr lang="en-US" sz="3500" dirty="0">
                <a:latin typeface="Arial Black" panose="020B0A04020102020204" pitchFamily="34" charset="0"/>
              </a:rPr>
              <a:t>Stay positive</a:t>
            </a:r>
          </a:p>
          <a:p>
            <a:pPr lvl="1"/>
            <a:r>
              <a:rPr lang="en-US" sz="3500" dirty="0">
                <a:latin typeface="Arial Black" panose="020B0A04020102020204" pitchFamily="34" charset="0"/>
              </a:rPr>
              <a:t>Make plans</a:t>
            </a:r>
          </a:p>
          <a:p>
            <a:pPr lvl="1"/>
            <a:r>
              <a:rPr lang="en-US" sz="3500" dirty="0">
                <a:latin typeface="Arial Black" panose="020B0A04020102020204" pitchFamily="34" charset="0"/>
              </a:rPr>
              <a:t>Remember that hurt does not always equal harm</a:t>
            </a:r>
          </a:p>
          <a:p>
            <a:endParaRPr lang="en-US" sz="3500" dirty="0"/>
          </a:p>
          <a:p>
            <a:pPr marL="0" indent="0">
              <a:buNone/>
            </a:pPr>
            <a:r>
              <a:rPr lang="en-US" sz="2400" dirty="0">
                <a:latin typeface="Arial Black" panose="020B0A04020102020204" pitchFamily="34" charset="0"/>
              </a:rPr>
              <a:t>*</a:t>
            </a:r>
            <a:r>
              <a:rPr lang="en-US" dirty="0">
                <a:latin typeface="Arial Black" panose="020B0A04020102020204" pitchFamily="34" charset="0"/>
              </a:rPr>
              <a:t>Reference: “Explain Pain” by David Butler</a:t>
            </a:r>
          </a:p>
          <a:p>
            <a:endParaRPr lang="en-US" dirty="0"/>
          </a:p>
        </p:txBody>
      </p:sp>
    </p:spTree>
    <p:extLst>
      <p:ext uri="{BB962C8B-B14F-4D97-AF65-F5344CB8AC3E}">
        <p14:creationId xmlns:p14="http://schemas.microsoft.com/office/powerpoint/2010/main" val="34494141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Black" panose="020B0A04020102020204" pitchFamily="34" charset="0"/>
              </a:rPr>
              <a:t>Case of Opioid PLUS Benzodiazepine </a:t>
            </a:r>
            <a:r>
              <a:rPr lang="en-US" dirty="0" smtClean="0">
                <a:latin typeface="Arial Black" panose="020B0A04020102020204" pitchFamily="34" charset="0"/>
              </a:rPr>
              <a:t>Dependency Pt. 3</a:t>
            </a:r>
            <a:endParaRPr lang="en-US" dirty="0"/>
          </a:p>
        </p:txBody>
      </p:sp>
      <p:sp>
        <p:nvSpPr>
          <p:cNvPr id="3" name="Content Placeholder 2"/>
          <p:cNvSpPr>
            <a:spLocks noGrp="1"/>
          </p:cNvSpPr>
          <p:nvPr>
            <p:ph idx="1"/>
          </p:nvPr>
        </p:nvSpPr>
        <p:spPr/>
        <p:txBody>
          <a:bodyPr/>
          <a:lstStyle/>
          <a:p>
            <a:r>
              <a:rPr lang="en-US" dirty="0"/>
              <a:t>53 year old woman with lumbar pain following lumbar discectomy with laminectomy presents to you because of worsening pain and to establish care.  She is currently taking hydrocodone/APAP 10/325 tablet every 4 hours (6/day) and has been taking it for over 5 years.  Two years ago she began taking alprazolam 0.5mg three times per day for anxiety as prescribed by previous primary provider.  She is also using zolpidem 10mg at bedtime.  Her CURES report shows that hydrocodone is frequently filled a week early.  Her urine drug test is consistent accept for positive test result for oxazepam.  When questioned, she admits to using a friends diazepam when she ran short of her medications. Her pain has been a 9/10 lately and she is feeling depressed. </a:t>
            </a:r>
          </a:p>
          <a:p>
            <a:endParaRPr lang="en-US" dirty="0"/>
          </a:p>
        </p:txBody>
      </p:sp>
    </p:spTree>
    <p:extLst>
      <p:ext uri="{BB962C8B-B14F-4D97-AF65-F5344CB8AC3E}">
        <p14:creationId xmlns:p14="http://schemas.microsoft.com/office/powerpoint/2010/main" val="34822107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EE1FC-9FB7-4FA4-875F-A77164296AA2}"/>
              </a:ext>
            </a:extLst>
          </p:cNvPr>
          <p:cNvSpPr>
            <a:spLocks noGrp="1"/>
          </p:cNvSpPr>
          <p:nvPr>
            <p:ph type="title"/>
          </p:nvPr>
        </p:nvSpPr>
        <p:spPr/>
        <p:txBody>
          <a:bodyPr/>
          <a:lstStyle/>
          <a:p>
            <a:r>
              <a:rPr lang="en-US" b="1" dirty="0">
                <a:latin typeface="Arial Black" panose="020B0A04020102020204" pitchFamily="34" charset="0"/>
              </a:rPr>
              <a:t>ENCO</a:t>
            </a:r>
            <a:r>
              <a:rPr lang="en-US" b="1" dirty="0">
                <a:solidFill>
                  <a:srgbClr val="FF0000"/>
                </a:solidFill>
                <a:latin typeface="Arial Black" panose="020B0A04020102020204" pitchFamily="34" charset="0"/>
              </a:rPr>
              <a:t>R</a:t>
            </a:r>
            <a:r>
              <a:rPr lang="en-US" b="1" dirty="0">
                <a:latin typeface="Arial Black" panose="020B0A04020102020204" pitchFamily="34" charset="0"/>
              </a:rPr>
              <a:t>E</a:t>
            </a:r>
            <a:r>
              <a:rPr lang="en-US" dirty="0">
                <a:latin typeface="Arial Black" panose="020B0A04020102020204" pitchFamily="34" charset="0"/>
              </a:rPr>
              <a:t>: Restore </a:t>
            </a:r>
            <a:r>
              <a:rPr lang="en-US" u="sng" dirty="0">
                <a:latin typeface="Arial Black" panose="020B0A04020102020204" pitchFamily="34" charset="0"/>
              </a:rPr>
              <a:t>Health</a:t>
            </a:r>
            <a:endParaRPr lang="en-US" dirty="0"/>
          </a:p>
        </p:txBody>
      </p:sp>
      <p:sp>
        <p:nvSpPr>
          <p:cNvPr id="3" name="Content Placeholder 2">
            <a:extLst>
              <a:ext uri="{FF2B5EF4-FFF2-40B4-BE49-F238E27FC236}">
                <a16:creationId xmlns:a16="http://schemas.microsoft.com/office/drawing/2014/main" id="{F1A22062-17A4-4559-BA12-494CCB33C981}"/>
              </a:ext>
            </a:extLst>
          </p:cNvPr>
          <p:cNvSpPr>
            <a:spLocks noGrp="1"/>
          </p:cNvSpPr>
          <p:nvPr>
            <p:ph idx="1"/>
          </p:nvPr>
        </p:nvSpPr>
        <p:spPr/>
        <p:txBody>
          <a:bodyPr/>
          <a:lstStyle/>
          <a:p>
            <a:r>
              <a:rPr lang="en-US" sz="2800" dirty="0">
                <a:latin typeface="Arial Black" panose="020B0A04020102020204" pitchFamily="34" charset="0"/>
              </a:rPr>
              <a:t>Pain is a doorway to transformation</a:t>
            </a:r>
          </a:p>
          <a:p>
            <a:r>
              <a:rPr lang="en-US" sz="2800" dirty="0">
                <a:latin typeface="Arial Black" panose="020B0A04020102020204" pitchFamily="34" charset="0"/>
              </a:rPr>
              <a:t>Pain is a “signal” from the brain that means something needs to change</a:t>
            </a:r>
          </a:p>
          <a:p>
            <a:r>
              <a:rPr lang="en-US" sz="2800" dirty="0">
                <a:latin typeface="Arial Black" panose="020B0A04020102020204" pitchFamily="34" charset="0"/>
              </a:rPr>
              <a:t>Pain is a motivator</a:t>
            </a:r>
          </a:p>
          <a:p>
            <a:endParaRPr lang="en-US" dirty="0"/>
          </a:p>
        </p:txBody>
      </p:sp>
    </p:spTree>
    <p:extLst>
      <p:ext uri="{BB962C8B-B14F-4D97-AF65-F5344CB8AC3E}">
        <p14:creationId xmlns:p14="http://schemas.microsoft.com/office/powerpoint/2010/main" val="2704575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CD34D-9FAF-4891-A05A-913F7834B7C0}"/>
              </a:ext>
            </a:extLst>
          </p:cNvPr>
          <p:cNvSpPr>
            <a:spLocks noGrp="1"/>
          </p:cNvSpPr>
          <p:nvPr>
            <p:ph type="title"/>
          </p:nvPr>
        </p:nvSpPr>
        <p:spPr/>
        <p:txBody>
          <a:bodyPr/>
          <a:lstStyle/>
          <a:p>
            <a:r>
              <a:rPr lang="en-US" dirty="0">
                <a:latin typeface="Arial Black" panose="020B0A04020102020204" pitchFamily="34" charset="0"/>
              </a:rPr>
              <a:t>Vitamins and Supplements</a:t>
            </a:r>
            <a:endParaRPr lang="en-US" dirty="0"/>
          </a:p>
        </p:txBody>
      </p:sp>
      <p:sp>
        <p:nvSpPr>
          <p:cNvPr id="3" name="Content Placeholder 2">
            <a:extLst>
              <a:ext uri="{FF2B5EF4-FFF2-40B4-BE49-F238E27FC236}">
                <a16:creationId xmlns:a16="http://schemas.microsoft.com/office/drawing/2014/main" id="{6747BA16-779E-4410-9D24-DE71BC623706}"/>
              </a:ext>
            </a:extLst>
          </p:cNvPr>
          <p:cNvSpPr>
            <a:spLocks noGrp="1"/>
          </p:cNvSpPr>
          <p:nvPr>
            <p:ph idx="1"/>
          </p:nvPr>
        </p:nvSpPr>
        <p:spPr/>
        <p:txBody>
          <a:bodyPr>
            <a:normAutofit fontScale="92500" lnSpcReduction="10000"/>
          </a:bodyPr>
          <a:lstStyle/>
          <a:p>
            <a:r>
              <a:rPr lang="en-US" sz="2400" dirty="0">
                <a:latin typeface="Arial Black" panose="020B0A04020102020204" pitchFamily="34" charset="0"/>
              </a:rPr>
              <a:t>Vitamin D: Low levels associated with chronic pain and headaches</a:t>
            </a:r>
          </a:p>
          <a:p>
            <a:pPr lvl="1"/>
            <a:r>
              <a:rPr lang="en-US" sz="2000" dirty="0">
                <a:latin typeface="Arial Black" panose="020B0A04020102020204" pitchFamily="34" charset="0"/>
              </a:rPr>
              <a:t>Virtanen, J. K. </a:t>
            </a:r>
            <a:r>
              <a:rPr lang="en-US" sz="2000" i="1" dirty="0">
                <a:latin typeface="Arial Black" panose="020B0A04020102020204" pitchFamily="34" charset="0"/>
              </a:rPr>
              <a:t>et al</a:t>
            </a:r>
            <a:r>
              <a:rPr lang="en-US" sz="2000" dirty="0">
                <a:latin typeface="Arial Black" panose="020B0A04020102020204" pitchFamily="34" charset="0"/>
              </a:rPr>
              <a:t>. Low serum 25-hydroxyvitamin D is associated with higher risk of frequent headache in middle-aged and older men. </a:t>
            </a:r>
            <a:r>
              <a:rPr lang="en-US" sz="2000" i="1" dirty="0">
                <a:latin typeface="Arial Black" panose="020B0A04020102020204" pitchFamily="34" charset="0"/>
              </a:rPr>
              <a:t>Sci. Rep.</a:t>
            </a:r>
            <a:r>
              <a:rPr lang="en-US" sz="2000" dirty="0">
                <a:latin typeface="Arial Black" panose="020B0A04020102020204" pitchFamily="34" charset="0"/>
              </a:rPr>
              <a:t> </a:t>
            </a:r>
            <a:r>
              <a:rPr lang="en-US" sz="2000" b="1" dirty="0">
                <a:latin typeface="Arial Black" panose="020B0A04020102020204" pitchFamily="34" charset="0"/>
              </a:rPr>
              <a:t>7</a:t>
            </a:r>
            <a:r>
              <a:rPr lang="en-US" sz="2000" dirty="0">
                <a:latin typeface="Arial Black" panose="020B0A04020102020204" pitchFamily="34" charset="0"/>
              </a:rPr>
              <a:t>, 39697; </a:t>
            </a:r>
            <a:r>
              <a:rPr lang="en-US" sz="2000" dirty="0" err="1">
                <a:latin typeface="Arial Black" panose="020B0A04020102020204" pitchFamily="34" charset="0"/>
              </a:rPr>
              <a:t>doi</a:t>
            </a:r>
            <a:r>
              <a:rPr lang="en-US" sz="2000" dirty="0">
                <a:latin typeface="Arial Black" panose="020B0A04020102020204" pitchFamily="34" charset="0"/>
              </a:rPr>
              <a:t>: 10.1038/srep39697 (2017).</a:t>
            </a:r>
          </a:p>
          <a:p>
            <a:r>
              <a:rPr lang="en-US" sz="2400" dirty="0">
                <a:latin typeface="Arial Black" panose="020B0A04020102020204" pitchFamily="34" charset="0"/>
              </a:rPr>
              <a:t> Acetyl-L-Carnitine for Neuropathy</a:t>
            </a:r>
          </a:p>
          <a:p>
            <a:pPr lvl="1"/>
            <a:r>
              <a:rPr lang="en-US" sz="2000" dirty="0" err="1">
                <a:latin typeface="Arial Black" panose="020B0A04020102020204" pitchFamily="34" charset="0"/>
              </a:rPr>
              <a:t>Sima</a:t>
            </a:r>
            <a:r>
              <a:rPr lang="en-US" sz="2000" dirty="0">
                <a:latin typeface="Arial Black" panose="020B0A04020102020204" pitchFamily="34" charset="0"/>
              </a:rPr>
              <a:t>, AA </a:t>
            </a:r>
            <a:r>
              <a:rPr lang="en-US" sz="2000" i="1" dirty="0">
                <a:latin typeface="Arial Black" panose="020B0A04020102020204" pitchFamily="34" charset="0"/>
              </a:rPr>
              <a:t>et al</a:t>
            </a:r>
            <a:r>
              <a:rPr lang="en-US" sz="2000" dirty="0">
                <a:latin typeface="Arial Black" panose="020B0A04020102020204" pitchFamily="34" charset="0"/>
              </a:rPr>
              <a:t>. Acetyl-L-Carnitine improves pain, nerve regeneration, and vibratory perception in patients with chronic diabetic neuropathy: an analysis of two randomized placebo-controlled trials. </a:t>
            </a:r>
            <a:r>
              <a:rPr lang="en-US" sz="2000" i="1" dirty="0">
                <a:latin typeface="Arial Black" panose="020B0A04020102020204" pitchFamily="34" charset="0"/>
              </a:rPr>
              <a:t>Diabetes Care</a:t>
            </a:r>
            <a:r>
              <a:rPr lang="en-US" sz="2000" dirty="0">
                <a:latin typeface="Arial Black" panose="020B0A04020102020204" pitchFamily="34" charset="0"/>
              </a:rPr>
              <a:t>, Jan. 28 (1) (2005)</a:t>
            </a:r>
          </a:p>
          <a:p>
            <a:endParaRPr lang="en-US" dirty="0"/>
          </a:p>
        </p:txBody>
      </p:sp>
    </p:spTree>
    <p:extLst>
      <p:ext uri="{BB962C8B-B14F-4D97-AF65-F5344CB8AC3E}">
        <p14:creationId xmlns:p14="http://schemas.microsoft.com/office/powerpoint/2010/main" val="8185717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521B4-9392-488F-983F-E20204C6A114}"/>
              </a:ext>
            </a:extLst>
          </p:cNvPr>
          <p:cNvSpPr>
            <a:spLocks noGrp="1"/>
          </p:cNvSpPr>
          <p:nvPr>
            <p:ph type="title"/>
          </p:nvPr>
        </p:nvSpPr>
        <p:spPr/>
        <p:txBody>
          <a:bodyPr/>
          <a:lstStyle/>
          <a:p>
            <a:r>
              <a:rPr lang="en-US" dirty="0">
                <a:latin typeface="Arial Black" panose="020B0A04020102020204" pitchFamily="34" charset="0"/>
              </a:rPr>
              <a:t>Anti-Inflammatory Diet</a:t>
            </a:r>
            <a:endParaRPr lang="en-US" dirty="0"/>
          </a:p>
        </p:txBody>
      </p:sp>
      <p:pic>
        <p:nvPicPr>
          <p:cNvPr id="4" name="Content Placeholder 3" descr="grocery cart full of food ">
            <a:extLst>
              <a:ext uri="{FF2B5EF4-FFF2-40B4-BE49-F238E27FC236}">
                <a16:creationId xmlns:a16="http://schemas.microsoft.com/office/drawing/2014/main" id="{BD61FDB8-A6C6-4A84-A615-94FE2A051F31}"/>
              </a:ext>
            </a:extLst>
          </p:cNvPr>
          <p:cNvPicPr>
            <a:picLocks noGrp="1" noChangeAspect="1"/>
          </p:cNvPicPr>
          <p:nvPr>
            <p:ph idx="1"/>
          </p:nvPr>
        </p:nvPicPr>
        <p:blipFill>
          <a:blip r:embed="rId2"/>
          <a:stretch>
            <a:fillRect/>
          </a:stretch>
        </p:blipFill>
        <p:spPr>
          <a:xfrm>
            <a:off x="1525852" y="2160588"/>
            <a:ext cx="6900333" cy="3881437"/>
          </a:xfrm>
          <a:prstGeom prst="rect">
            <a:avLst/>
          </a:prstGeom>
        </p:spPr>
      </p:pic>
    </p:spTree>
    <p:extLst>
      <p:ext uri="{BB962C8B-B14F-4D97-AF65-F5344CB8AC3E}">
        <p14:creationId xmlns:p14="http://schemas.microsoft.com/office/powerpoint/2010/main" val="20108851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ECE7B-F405-45C8-B78D-AA3F2B8E5EE0}"/>
              </a:ext>
            </a:extLst>
          </p:cNvPr>
          <p:cNvSpPr>
            <a:spLocks noGrp="1"/>
          </p:cNvSpPr>
          <p:nvPr>
            <p:ph type="title"/>
          </p:nvPr>
        </p:nvSpPr>
        <p:spPr/>
        <p:txBody>
          <a:bodyPr/>
          <a:lstStyle/>
          <a:p>
            <a:r>
              <a:rPr lang="en-US" b="1" dirty="0">
                <a:latin typeface="Arial Black" panose="020B0A04020102020204" pitchFamily="34" charset="0"/>
              </a:rPr>
              <a:t>ENCOR</a:t>
            </a:r>
            <a:r>
              <a:rPr lang="en-US" b="1" dirty="0">
                <a:solidFill>
                  <a:srgbClr val="FF0000"/>
                </a:solidFill>
                <a:latin typeface="Arial Black" panose="020B0A04020102020204" pitchFamily="34" charset="0"/>
              </a:rPr>
              <a:t>E</a:t>
            </a:r>
            <a:r>
              <a:rPr lang="en-US" dirty="0">
                <a:latin typeface="Arial Black" panose="020B0A04020102020204" pitchFamily="34" charset="0"/>
              </a:rPr>
              <a:t>: Ease Suffering</a:t>
            </a:r>
            <a:endParaRPr lang="en-US" dirty="0"/>
          </a:p>
        </p:txBody>
      </p:sp>
      <p:sp>
        <p:nvSpPr>
          <p:cNvPr id="3" name="Content Placeholder 2">
            <a:extLst>
              <a:ext uri="{FF2B5EF4-FFF2-40B4-BE49-F238E27FC236}">
                <a16:creationId xmlns:a16="http://schemas.microsoft.com/office/drawing/2014/main" id="{64669EFF-4424-477A-AC48-A271386C316A}"/>
              </a:ext>
            </a:extLst>
          </p:cNvPr>
          <p:cNvSpPr>
            <a:spLocks noGrp="1"/>
          </p:cNvSpPr>
          <p:nvPr>
            <p:ph idx="1"/>
          </p:nvPr>
        </p:nvSpPr>
        <p:spPr/>
        <p:txBody>
          <a:bodyPr/>
          <a:lstStyle/>
          <a:p>
            <a:pPr marL="0" lvl="0" indent="0" algn="ctr" defTabSz="914400">
              <a:lnSpc>
                <a:spcPct val="90000"/>
              </a:lnSpc>
              <a:buClrTx/>
              <a:buSzTx/>
              <a:buNone/>
            </a:pPr>
            <a:r>
              <a:rPr lang="en-US" sz="2800" dirty="0">
                <a:solidFill>
                  <a:prstClr val="black"/>
                </a:solidFill>
                <a:latin typeface="Arial Black" panose="020B0A04020102020204" pitchFamily="34" charset="0"/>
              </a:rPr>
              <a:t>What is the difference between pain and suffering?</a:t>
            </a:r>
          </a:p>
          <a:p>
            <a:endParaRPr lang="en-US" dirty="0"/>
          </a:p>
        </p:txBody>
      </p:sp>
    </p:spTree>
    <p:extLst>
      <p:ext uri="{BB962C8B-B14F-4D97-AF65-F5344CB8AC3E}">
        <p14:creationId xmlns:p14="http://schemas.microsoft.com/office/powerpoint/2010/main" val="1882106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Pain vs Suffering</a:t>
            </a:r>
            <a:endParaRPr lang="en-US" dirty="0"/>
          </a:p>
        </p:txBody>
      </p:sp>
      <p:sp>
        <p:nvSpPr>
          <p:cNvPr id="3" name="Content Placeholder 2">
            <a:extLst>
              <a:ext uri="{FF2B5EF4-FFF2-40B4-BE49-F238E27FC236}">
                <a16:creationId xmlns:a16="http://schemas.microsoft.com/office/drawing/2014/main" id="{5FCC8590-E9F8-4096-B8C7-EBAB6856EC10}"/>
              </a:ext>
            </a:extLst>
          </p:cNvPr>
          <p:cNvSpPr>
            <a:spLocks noGrp="1"/>
          </p:cNvSpPr>
          <p:nvPr>
            <p:ph idx="1"/>
          </p:nvPr>
        </p:nvSpPr>
        <p:spPr>
          <a:xfrm>
            <a:off x="658284" y="1608139"/>
            <a:ext cx="8596668" cy="3880773"/>
          </a:xfrm>
        </p:spPr>
        <p:txBody>
          <a:bodyPr>
            <a:normAutofit fontScale="92500" lnSpcReduction="20000"/>
          </a:bodyPr>
          <a:lstStyle/>
          <a:p>
            <a:pPr marL="0" indent="0">
              <a:buNone/>
            </a:pPr>
            <a:r>
              <a:rPr lang="en-US" sz="4000" dirty="0">
                <a:solidFill>
                  <a:prstClr val="black"/>
                </a:solidFill>
                <a:latin typeface="Arial Black" panose="020B0A04020102020204" pitchFamily="34" charset="0"/>
                <a:ea typeface="+mj-ea"/>
                <a:cs typeface="+mj-cs"/>
              </a:rPr>
              <a:t>Pain is a physiological experience,</a:t>
            </a:r>
            <a:br>
              <a:rPr lang="en-US" sz="4000" dirty="0">
                <a:solidFill>
                  <a:prstClr val="black"/>
                </a:solidFill>
                <a:latin typeface="Arial Black" panose="020B0A04020102020204" pitchFamily="34" charset="0"/>
                <a:ea typeface="+mj-ea"/>
                <a:cs typeface="+mj-cs"/>
              </a:rPr>
            </a:br>
            <a:r>
              <a:rPr lang="en-US" sz="4000" dirty="0">
                <a:solidFill>
                  <a:prstClr val="black"/>
                </a:solidFill>
                <a:latin typeface="Arial Black" panose="020B0A04020102020204" pitchFamily="34" charset="0"/>
                <a:ea typeface="+mj-ea"/>
                <a:cs typeface="+mj-cs"/>
              </a:rPr>
              <a:t>Suffering is a perception</a:t>
            </a:r>
            <a:br>
              <a:rPr lang="en-US" sz="4000" dirty="0">
                <a:solidFill>
                  <a:prstClr val="black"/>
                </a:solidFill>
                <a:latin typeface="Arial Black" panose="020B0A04020102020204" pitchFamily="34" charset="0"/>
                <a:ea typeface="+mj-ea"/>
                <a:cs typeface="+mj-cs"/>
              </a:rPr>
            </a:br>
            <a:r>
              <a:rPr lang="en-US" sz="4000" dirty="0">
                <a:solidFill>
                  <a:prstClr val="black"/>
                </a:solidFill>
                <a:latin typeface="Arial Black" panose="020B0A04020102020204" pitchFamily="34" charset="0"/>
                <a:ea typeface="+mj-ea"/>
                <a:cs typeface="+mj-cs"/>
              </a:rPr>
              <a:t/>
            </a:r>
            <a:br>
              <a:rPr lang="en-US" sz="4000" dirty="0">
                <a:solidFill>
                  <a:prstClr val="black"/>
                </a:solidFill>
                <a:latin typeface="Arial Black" panose="020B0A04020102020204" pitchFamily="34" charset="0"/>
                <a:ea typeface="+mj-ea"/>
                <a:cs typeface="+mj-cs"/>
              </a:rPr>
            </a:br>
            <a:r>
              <a:rPr lang="en-US" sz="4000" dirty="0">
                <a:solidFill>
                  <a:prstClr val="black"/>
                </a:solidFill>
                <a:latin typeface="Arial Black" panose="020B0A04020102020204" pitchFamily="34" charset="0"/>
                <a:ea typeface="+mj-ea"/>
                <a:cs typeface="+mj-cs"/>
              </a:rPr>
              <a:t>Suffering is created by </a:t>
            </a:r>
            <a:r>
              <a:rPr lang="en-US" sz="4000" dirty="0">
                <a:solidFill>
                  <a:srgbClr val="FF0000"/>
                </a:solidFill>
                <a:latin typeface="Arial Black" panose="020B0A04020102020204" pitchFamily="34" charset="0"/>
                <a:ea typeface="+mj-ea"/>
                <a:cs typeface="+mj-cs"/>
              </a:rPr>
              <a:t>the way we think</a:t>
            </a:r>
            <a:r>
              <a:rPr lang="en-US" sz="4000" dirty="0">
                <a:solidFill>
                  <a:prstClr val="black"/>
                </a:solidFill>
                <a:latin typeface="Arial Black" panose="020B0A04020102020204" pitchFamily="34" charset="0"/>
                <a:ea typeface="+mj-ea"/>
                <a:cs typeface="+mj-cs"/>
              </a:rPr>
              <a:t> about time, threats, meanings, circumstances and stories</a:t>
            </a:r>
            <a:endParaRPr lang="en-US" dirty="0"/>
          </a:p>
        </p:txBody>
      </p:sp>
    </p:spTree>
    <p:extLst>
      <p:ext uri="{BB962C8B-B14F-4D97-AF65-F5344CB8AC3E}">
        <p14:creationId xmlns:p14="http://schemas.microsoft.com/office/powerpoint/2010/main" val="3862691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Disclosures</a:t>
            </a:r>
            <a:endParaRPr lang="en-US" dirty="0"/>
          </a:p>
        </p:txBody>
      </p:sp>
      <p:pic>
        <p:nvPicPr>
          <p:cNvPr id="5" name="Picture 4" descr="Background image - dog running on a beach "/>
          <p:cNvPicPr>
            <a:picLocks noChangeAspect="1"/>
          </p:cNvPicPr>
          <p:nvPr/>
        </p:nvPicPr>
        <p:blipFill>
          <a:blip r:embed="rId2" cstate="print">
            <a:lum bright="10000"/>
          </a:blip>
          <a:stretch>
            <a:fillRect/>
          </a:stretch>
        </p:blipFill>
        <p:spPr>
          <a:xfrm>
            <a:off x="0" y="0"/>
            <a:ext cx="12192000" cy="7162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 Placeholder 2"/>
          <p:cNvSpPr>
            <a:spLocks noGrp="1"/>
          </p:cNvSpPr>
          <p:nvPr>
            <p:ph type="body" idx="4294967295"/>
          </p:nvPr>
        </p:nvSpPr>
        <p:spPr>
          <a:xfrm>
            <a:off x="2266950" y="4705350"/>
            <a:ext cx="8229600" cy="1600200"/>
          </a:xfrm>
        </p:spPr>
        <p:txBody>
          <a:bodyPr/>
          <a:lstStyle/>
          <a:p>
            <a:pPr marL="0" indent="0">
              <a:buNone/>
            </a:pPr>
            <a:r>
              <a:rPr lang="en-US" dirty="0">
                <a:solidFill>
                  <a:schemeClr val="accent3">
                    <a:lumMod val="20000"/>
                    <a:lumOff val="80000"/>
                  </a:schemeClr>
                </a:solidFill>
                <a:latin typeface="Arial Black" panose="020B0A04020102020204" pitchFamily="34" charset="0"/>
              </a:rPr>
              <a:t>Nothing to disclose but much is to be revealed….</a:t>
            </a:r>
          </a:p>
        </p:txBody>
      </p:sp>
    </p:spTree>
    <p:extLst>
      <p:ext uri="{BB962C8B-B14F-4D97-AF65-F5344CB8AC3E}">
        <p14:creationId xmlns:p14="http://schemas.microsoft.com/office/powerpoint/2010/main" val="1862663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40903-E6A8-4EC3-A9E2-A7CD83F222EA}"/>
              </a:ext>
            </a:extLst>
          </p:cNvPr>
          <p:cNvSpPr>
            <a:spLocks noGrp="1"/>
          </p:cNvSpPr>
          <p:nvPr>
            <p:ph type="title"/>
          </p:nvPr>
        </p:nvSpPr>
        <p:spPr/>
        <p:txBody>
          <a:bodyPr/>
          <a:lstStyle/>
          <a:p>
            <a:r>
              <a:rPr lang="en-US" dirty="0">
                <a:latin typeface="Arial Black" panose="020B0A04020102020204" pitchFamily="34" charset="0"/>
              </a:rPr>
              <a:t>How can You </a:t>
            </a:r>
            <a:r>
              <a:rPr lang="en-US" dirty="0">
                <a:solidFill>
                  <a:srgbClr val="FF0000"/>
                </a:solidFill>
                <a:latin typeface="Arial Black" panose="020B0A04020102020204" pitchFamily="34" charset="0"/>
              </a:rPr>
              <a:t>E</a:t>
            </a:r>
            <a:r>
              <a:rPr lang="en-US" dirty="0">
                <a:latin typeface="Arial Black" panose="020B0A04020102020204" pitchFamily="34" charset="0"/>
              </a:rPr>
              <a:t>ase Suffering in Your Patient?</a:t>
            </a:r>
            <a:endParaRPr lang="en-US" dirty="0"/>
          </a:p>
        </p:txBody>
      </p:sp>
      <p:sp>
        <p:nvSpPr>
          <p:cNvPr id="3" name="Content Placeholder 2">
            <a:extLst>
              <a:ext uri="{FF2B5EF4-FFF2-40B4-BE49-F238E27FC236}">
                <a16:creationId xmlns:a16="http://schemas.microsoft.com/office/drawing/2014/main" id="{5A46EAF6-D33D-4B7C-9DAC-F2CDAA604B02}"/>
              </a:ext>
            </a:extLst>
          </p:cNvPr>
          <p:cNvSpPr>
            <a:spLocks noGrp="1"/>
          </p:cNvSpPr>
          <p:nvPr>
            <p:ph idx="1"/>
          </p:nvPr>
        </p:nvSpPr>
        <p:spPr/>
        <p:txBody>
          <a:bodyPr/>
          <a:lstStyle/>
          <a:p>
            <a:r>
              <a:rPr lang="en-US" sz="2400" dirty="0">
                <a:latin typeface="Arial Black" panose="020B0A04020102020204" pitchFamily="34" charset="0"/>
              </a:rPr>
              <a:t>Encourage patients to </a:t>
            </a:r>
            <a:r>
              <a:rPr lang="en-US" sz="2400" u="sng" dirty="0">
                <a:latin typeface="Arial Black" panose="020B0A04020102020204" pitchFamily="34" charset="0"/>
              </a:rPr>
              <a:t>anchor</a:t>
            </a:r>
            <a:r>
              <a:rPr lang="en-US" sz="2400" dirty="0">
                <a:latin typeface="Arial Black" panose="020B0A04020102020204" pitchFamily="34" charset="0"/>
              </a:rPr>
              <a:t> into the moment instead of using the past as a source of comparison and the future as a source of worry</a:t>
            </a:r>
          </a:p>
          <a:p>
            <a:r>
              <a:rPr lang="en-US" sz="2400" dirty="0">
                <a:latin typeface="Arial Black" panose="020B0A04020102020204" pitchFamily="34" charset="0"/>
              </a:rPr>
              <a:t>Help patients to develop outlets for frustration like hobbies and exercise</a:t>
            </a:r>
          </a:p>
          <a:p>
            <a:r>
              <a:rPr lang="en-US" sz="2400" dirty="0">
                <a:latin typeface="Arial Black" panose="020B0A04020102020204" pitchFamily="34" charset="0"/>
              </a:rPr>
              <a:t>Reframe the story as a story of survivorship and strength </a:t>
            </a:r>
          </a:p>
          <a:p>
            <a:r>
              <a:rPr lang="en-US" sz="2400" dirty="0">
                <a:latin typeface="Arial Black" panose="020B0A04020102020204" pitchFamily="34" charset="0"/>
              </a:rPr>
              <a:t>Be present for your patient</a:t>
            </a:r>
          </a:p>
          <a:p>
            <a:endParaRPr lang="en-US" dirty="0"/>
          </a:p>
        </p:txBody>
      </p:sp>
    </p:spTree>
    <p:extLst>
      <p:ext uri="{BB962C8B-B14F-4D97-AF65-F5344CB8AC3E}">
        <p14:creationId xmlns:p14="http://schemas.microsoft.com/office/powerpoint/2010/main" val="5250795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0F1B0-21BC-447D-81B5-57D2B3A942E6}"/>
              </a:ext>
            </a:extLst>
          </p:cNvPr>
          <p:cNvSpPr>
            <a:spLocks noGrp="1"/>
          </p:cNvSpPr>
          <p:nvPr>
            <p:ph type="title"/>
          </p:nvPr>
        </p:nvSpPr>
        <p:spPr/>
        <p:txBody>
          <a:bodyPr/>
          <a:lstStyle/>
          <a:p>
            <a:r>
              <a:rPr lang="en-US" b="1" dirty="0">
                <a:latin typeface="Arial Black" panose="020B0A04020102020204" pitchFamily="34" charset="0"/>
              </a:rPr>
              <a:t>Cultural Humility</a:t>
            </a:r>
            <a:endParaRPr lang="en-US" dirty="0"/>
          </a:p>
        </p:txBody>
      </p:sp>
      <p:sp>
        <p:nvSpPr>
          <p:cNvPr id="3" name="Content Placeholder 2">
            <a:extLst>
              <a:ext uri="{FF2B5EF4-FFF2-40B4-BE49-F238E27FC236}">
                <a16:creationId xmlns:a16="http://schemas.microsoft.com/office/drawing/2014/main" id="{3DB06EEA-B12F-4211-AEE3-42E12150E573}"/>
              </a:ext>
            </a:extLst>
          </p:cNvPr>
          <p:cNvSpPr>
            <a:spLocks noGrp="1"/>
          </p:cNvSpPr>
          <p:nvPr>
            <p:ph idx="1"/>
          </p:nvPr>
        </p:nvSpPr>
        <p:spPr/>
        <p:txBody>
          <a:bodyPr/>
          <a:lstStyle/>
          <a:p>
            <a:pPr marL="0" lvl="0" indent="0" algn="ctr" defTabSz="914400">
              <a:lnSpc>
                <a:spcPct val="90000"/>
              </a:lnSpc>
              <a:buClrTx/>
              <a:buSzTx/>
              <a:buNone/>
            </a:pPr>
            <a:r>
              <a:rPr lang="en-US" sz="2800" dirty="0">
                <a:solidFill>
                  <a:prstClr val="black"/>
                </a:solidFill>
                <a:latin typeface="Arial Black" panose="020B0A04020102020204" pitchFamily="34" charset="0"/>
              </a:rPr>
              <a:t>“a lifelong commitment to self-evaluation and critique, to redressing the power imbalances in the physician-patient dynamic and to developing mutually beneficial and non-paternalistic partnerships with community on behalf of individuals and defined populations”  </a:t>
            </a:r>
            <a:r>
              <a:rPr lang="en-US" dirty="0">
                <a:solidFill>
                  <a:prstClr val="black"/>
                </a:solidFill>
                <a:latin typeface="Arial Black" panose="020B0A04020102020204" pitchFamily="34" charset="0"/>
              </a:rPr>
              <a:t>(</a:t>
            </a:r>
            <a:r>
              <a:rPr lang="en-US" dirty="0" err="1">
                <a:solidFill>
                  <a:prstClr val="black"/>
                </a:solidFill>
                <a:latin typeface="Arial Black" panose="020B0A04020102020204" pitchFamily="34" charset="0"/>
              </a:rPr>
              <a:t>Tervalon</a:t>
            </a:r>
            <a:r>
              <a:rPr lang="en-US" dirty="0">
                <a:solidFill>
                  <a:prstClr val="black"/>
                </a:solidFill>
                <a:latin typeface="Arial Black" panose="020B0A04020102020204" pitchFamily="34" charset="0"/>
              </a:rPr>
              <a:t> and Murray-Garcia, 1998)</a:t>
            </a:r>
            <a:endParaRPr lang="en-US" sz="2800" dirty="0">
              <a:solidFill>
                <a:prstClr val="black"/>
              </a:solidFill>
              <a:latin typeface="Arial Black" panose="020B0A04020102020204" pitchFamily="34" charset="0"/>
            </a:endParaRPr>
          </a:p>
          <a:p>
            <a:endParaRPr lang="en-US" dirty="0"/>
          </a:p>
        </p:txBody>
      </p:sp>
    </p:spTree>
    <p:extLst>
      <p:ext uri="{BB962C8B-B14F-4D97-AF65-F5344CB8AC3E}">
        <p14:creationId xmlns:p14="http://schemas.microsoft.com/office/powerpoint/2010/main" val="18657519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image of snowy mountain overlook">
            <a:extLst>
              <a:ext uri="{FF2B5EF4-FFF2-40B4-BE49-F238E27FC236}">
                <a16:creationId xmlns:a16="http://schemas.microsoft.com/office/drawing/2014/main" id="{F8FE042B-0508-4B1A-9F9B-A6F10F97CB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149840" cy="6858000"/>
          </a:xfrm>
          <a:prstGeom prst="rect">
            <a:avLst/>
          </a:prstGeom>
        </p:spPr>
      </p:pic>
      <p:sp>
        <p:nvSpPr>
          <p:cNvPr id="2" name="Title 1">
            <a:extLst>
              <a:ext uri="{FF2B5EF4-FFF2-40B4-BE49-F238E27FC236}">
                <a16:creationId xmlns:a16="http://schemas.microsoft.com/office/drawing/2014/main" id="{8B2C1F0A-421A-47F3-8FC5-7AA21C9CC6F9}"/>
              </a:ext>
            </a:extLst>
          </p:cNvPr>
          <p:cNvSpPr>
            <a:spLocks noGrp="1"/>
          </p:cNvSpPr>
          <p:nvPr>
            <p:ph type="title"/>
          </p:nvPr>
        </p:nvSpPr>
        <p:spPr/>
        <p:txBody>
          <a:bodyPr>
            <a:normAutofit fontScale="90000"/>
          </a:bodyPr>
          <a:lstStyle/>
          <a:p>
            <a:pPr lvl="0" defTabSz="914400">
              <a:spcBef>
                <a:spcPts val="0"/>
              </a:spcBef>
            </a:pPr>
            <a:r>
              <a:rPr lang="en-US" sz="2800" dirty="0">
                <a:solidFill>
                  <a:prstClr val="black"/>
                </a:solidFill>
                <a:latin typeface="Arial Black" panose="020B0A04020102020204" pitchFamily="34" charset="0"/>
                <a:ea typeface="+mn-ea"/>
                <a:cs typeface="+mn-cs"/>
              </a:rPr>
              <a:t>We also glory in our sufferings, because we know that suffering produces perseverance; perseverance, character; and character, </a:t>
            </a:r>
            <a:r>
              <a:rPr lang="en-US" sz="2800" dirty="0">
                <a:solidFill>
                  <a:srgbClr val="FF0000"/>
                </a:solidFill>
                <a:latin typeface="Arial Black" panose="020B0A04020102020204" pitchFamily="34" charset="0"/>
                <a:ea typeface="+mn-ea"/>
                <a:cs typeface="+mn-cs"/>
              </a:rPr>
              <a:t>hope</a:t>
            </a:r>
            <a:br>
              <a:rPr lang="en-US" sz="2800" dirty="0">
                <a:solidFill>
                  <a:srgbClr val="FF0000"/>
                </a:solidFill>
                <a:latin typeface="Arial Black" panose="020B0A04020102020204" pitchFamily="34" charset="0"/>
                <a:ea typeface="+mn-ea"/>
                <a:cs typeface="+mn-cs"/>
              </a:rPr>
            </a:br>
            <a:r>
              <a:rPr lang="en-US" sz="2800" dirty="0">
                <a:solidFill>
                  <a:prstClr val="black"/>
                </a:solidFill>
                <a:latin typeface="Arial Black" panose="020B0A04020102020204" pitchFamily="34" charset="0"/>
                <a:ea typeface="+mn-ea"/>
                <a:cs typeface="+mn-cs"/>
              </a:rPr>
              <a:t>~Romans 5:3</a:t>
            </a:r>
            <a:br>
              <a:rPr lang="en-US" sz="2800" dirty="0">
                <a:solidFill>
                  <a:prstClr val="black"/>
                </a:solidFill>
                <a:latin typeface="Arial Black" panose="020B0A04020102020204" pitchFamily="34" charset="0"/>
                <a:ea typeface="+mn-ea"/>
                <a:cs typeface="+mn-cs"/>
              </a:rPr>
            </a:br>
            <a:endParaRPr lang="en-US" dirty="0"/>
          </a:p>
        </p:txBody>
      </p:sp>
    </p:spTree>
    <p:extLst>
      <p:ext uri="{BB962C8B-B14F-4D97-AF65-F5344CB8AC3E}">
        <p14:creationId xmlns:p14="http://schemas.microsoft.com/office/powerpoint/2010/main" val="244285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4DC6929-EB13-459F-B3F3-DB164FC09147}"/>
              </a:ext>
            </a:extLst>
          </p:cNvPr>
          <p:cNvSpPr>
            <a:spLocks noGrp="1"/>
          </p:cNvSpPr>
          <p:nvPr>
            <p:ph type="title"/>
          </p:nvPr>
        </p:nvSpPr>
        <p:spPr/>
        <p:txBody>
          <a:bodyPr/>
          <a:lstStyle/>
          <a:p>
            <a:r>
              <a:rPr lang="en-US" dirty="0" smtClean="0"/>
              <a:t>How can we solve the epidemic?</a:t>
            </a:r>
            <a:endParaRPr lang="en-US" dirty="0"/>
          </a:p>
        </p:txBody>
      </p:sp>
      <p:sp>
        <p:nvSpPr>
          <p:cNvPr id="3" name="Content Placeholder 2">
            <a:extLst>
              <a:ext uri="{FF2B5EF4-FFF2-40B4-BE49-F238E27FC236}">
                <a16:creationId xmlns:a16="http://schemas.microsoft.com/office/drawing/2014/main" id="{80274FA6-CB92-4496-A4D7-6EC62A6F93A9}"/>
              </a:ext>
            </a:extLst>
          </p:cNvPr>
          <p:cNvSpPr>
            <a:spLocks noGrp="1"/>
          </p:cNvSpPr>
          <p:nvPr>
            <p:ph idx="1"/>
          </p:nvPr>
        </p:nvSpPr>
        <p:spPr>
          <a:xfrm>
            <a:off x="677334" y="1779589"/>
            <a:ext cx="8596668" cy="3880773"/>
          </a:xfrm>
        </p:spPr>
        <p:txBody>
          <a:bodyPr/>
          <a:lstStyle/>
          <a:p>
            <a:pPr marL="0" lvl="0" indent="0" algn="ctr" defTabSz="914400">
              <a:spcBef>
                <a:spcPts val="0"/>
              </a:spcBef>
              <a:buClrTx/>
              <a:buSzTx/>
              <a:buNone/>
            </a:pPr>
            <a:r>
              <a:rPr lang="en-US" sz="5400" dirty="0">
                <a:solidFill>
                  <a:prstClr val="black"/>
                </a:solidFill>
                <a:latin typeface="Arial Black" panose="020B0A04020102020204" pitchFamily="34" charset="0"/>
              </a:rPr>
              <a:t>How can we solve the epidemic of both chronic pain and OUD?</a:t>
            </a:r>
          </a:p>
          <a:p>
            <a:endParaRPr lang="en-US" dirty="0"/>
          </a:p>
        </p:txBody>
      </p:sp>
    </p:spTree>
    <p:extLst>
      <p:ext uri="{BB962C8B-B14F-4D97-AF65-F5344CB8AC3E}">
        <p14:creationId xmlns:p14="http://schemas.microsoft.com/office/powerpoint/2010/main" val="38716393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AFBB3-33F0-42A5-8A95-C3F80762297C}"/>
              </a:ext>
            </a:extLst>
          </p:cNvPr>
          <p:cNvSpPr>
            <a:spLocks noGrp="1"/>
          </p:cNvSpPr>
          <p:nvPr>
            <p:ph type="title"/>
          </p:nvPr>
        </p:nvSpPr>
        <p:spPr/>
        <p:txBody>
          <a:bodyPr>
            <a:normAutofit/>
          </a:bodyPr>
          <a:lstStyle/>
          <a:p>
            <a:r>
              <a:rPr lang="en-US" dirty="0">
                <a:solidFill>
                  <a:srgbClr val="FF0000"/>
                </a:solidFill>
                <a:latin typeface="Arial Black" panose="020B0A04020102020204" pitchFamily="34" charset="0"/>
              </a:rPr>
              <a:t>ENCORE</a:t>
            </a:r>
            <a:r>
              <a:rPr lang="en-US" dirty="0">
                <a:latin typeface="Arial Black" panose="020B0A04020102020204" pitchFamily="34" charset="0"/>
              </a:rPr>
              <a:t> can help you effectively treat pain and OUD</a:t>
            </a:r>
            <a:endParaRPr lang="en-US" dirty="0"/>
          </a:p>
        </p:txBody>
      </p:sp>
      <p:sp>
        <p:nvSpPr>
          <p:cNvPr id="3" name="Content Placeholder 2">
            <a:extLst>
              <a:ext uri="{FF2B5EF4-FFF2-40B4-BE49-F238E27FC236}">
                <a16:creationId xmlns:a16="http://schemas.microsoft.com/office/drawing/2014/main" id="{8513B0F6-2EF5-4CCF-9CC1-504564D9ABE9}"/>
              </a:ext>
            </a:extLst>
          </p:cNvPr>
          <p:cNvSpPr>
            <a:spLocks noGrp="1"/>
          </p:cNvSpPr>
          <p:nvPr>
            <p:ph idx="1"/>
          </p:nvPr>
        </p:nvSpPr>
        <p:spPr/>
        <p:txBody>
          <a:bodyPr/>
          <a:lstStyle/>
          <a:p>
            <a:pPr marL="0" lvl="0" indent="0" defTabSz="914400">
              <a:lnSpc>
                <a:spcPct val="90000"/>
              </a:lnSpc>
              <a:buClrTx/>
              <a:buSzTx/>
              <a:buNone/>
            </a:pPr>
            <a:r>
              <a:rPr lang="en-US" sz="3600" b="1" dirty="0">
                <a:solidFill>
                  <a:srgbClr val="FF0000"/>
                </a:solidFill>
                <a:latin typeface="Arial Black" panose="020B0A04020102020204" pitchFamily="34" charset="0"/>
              </a:rPr>
              <a:t>E</a:t>
            </a:r>
            <a:r>
              <a:rPr lang="en-US" sz="3600" dirty="0">
                <a:solidFill>
                  <a:prstClr val="black"/>
                </a:solidFill>
                <a:latin typeface="Arial Black" panose="020B0A04020102020204" pitchFamily="34" charset="0"/>
              </a:rPr>
              <a:t>valuate the Pain</a:t>
            </a:r>
          </a:p>
          <a:p>
            <a:pPr marL="0" lvl="0" indent="0" defTabSz="914400">
              <a:lnSpc>
                <a:spcPct val="90000"/>
              </a:lnSpc>
              <a:buClrTx/>
              <a:buSzTx/>
              <a:buNone/>
            </a:pPr>
            <a:r>
              <a:rPr lang="en-US" sz="3600" dirty="0">
                <a:solidFill>
                  <a:srgbClr val="FF0000"/>
                </a:solidFill>
                <a:latin typeface="Arial Black" panose="020B0A04020102020204" pitchFamily="34" charset="0"/>
              </a:rPr>
              <a:t>N</a:t>
            </a:r>
            <a:r>
              <a:rPr lang="en-US" sz="3600" dirty="0">
                <a:solidFill>
                  <a:prstClr val="black"/>
                </a:solidFill>
                <a:latin typeface="Arial Black" panose="020B0A04020102020204" pitchFamily="34" charset="0"/>
              </a:rPr>
              <a:t>eutralize the Nervous System</a:t>
            </a:r>
          </a:p>
          <a:p>
            <a:pPr marL="0" lvl="0" indent="0" defTabSz="914400">
              <a:lnSpc>
                <a:spcPct val="90000"/>
              </a:lnSpc>
              <a:buClrTx/>
              <a:buSzTx/>
              <a:buNone/>
            </a:pPr>
            <a:r>
              <a:rPr lang="en-US" sz="3600" dirty="0">
                <a:solidFill>
                  <a:srgbClr val="FF0000"/>
                </a:solidFill>
                <a:latin typeface="Arial Black" panose="020B0A04020102020204" pitchFamily="34" charset="0"/>
              </a:rPr>
              <a:t>C</a:t>
            </a:r>
            <a:r>
              <a:rPr lang="en-US" sz="3600" dirty="0">
                <a:solidFill>
                  <a:prstClr val="black"/>
                </a:solidFill>
                <a:latin typeface="Arial Black" panose="020B0A04020102020204" pitchFamily="34" charset="0"/>
              </a:rPr>
              <a:t>ore Strengthening</a:t>
            </a:r>
          </a:p>
          <a:p>
            <a:pPr marL="0" lvl="0" indent="0" defTabSz="914400">
              <a:lnSpc>
                <a:spcPct val="90000"/>
              </a:lnSpc>
              <a:buClrTx/>
              <a:buSzTx/>
              <a:buNone/>
            </a:pPr>
            <a:r>
              <a:rPr lang="en-US" sz="3600" dirty="0">
                <a:solidFill>
                  <a:srgbClr val="FF0000"/>
                </a:solidFill>
                <a:latin typeface="Arial Black" panose="020B0A04020102020204" pitchFamily="34" charset="0"/>
              </a:rPr>
              <a:t>O</a:t>
            </a:r>
            <a:r>
              <a:rPr lang="en-US" sz="3600" dirty="0">
                <a:solidFill>
                  <a:prstClr val="black"/>
                </a:solidFill>
                <a:latin typeface="Arial Black" panose="020B0A04020102020204" pitchFamily="34" charset="0"/>
              </a:rPr>
              <a:t>pen a Conversation</a:t>
            </a:r>
          </a:p>
          <a:p>
            <a:pPr marL="0" lvl="0" indent="0" defTabSz="914400">
              <a:lnSpc>
                <a:spcPct val="90000"/>
              </a:lnSpc>
              <a:buClrTx/>
              <a:buSzTx/>
              <a:buNone/>
            </a:pPr>
            <a:r>
              <a:rPr lang="en-US" sz="3600" dirty="0">
                <a:solidFill>
                  <a:srgbClr val="FF0000"/>
                </a:solidFill>
                <a:latin typeface="Arial Black" panose="020B0A04020102020204" pitchFamily="34" charset="0"/>
              </a:rPr>
              <a:t>R</a:t>
            </a:r>
            <a:r>
              <a:rPr lang="en-US" sz="3600" dirty="0">
                <a:solidFill>
                  <a:prstClr val="black"/>
                </a:solidFill>
                <a:latin typeface="Arial Black" panose="020B0A04020102020204" pitchFamily="34" charset="0"/>
              </a:rPr>
              <a:t>estore Health</a:t>
            </a:r>
          </a:p>
          <a:p>
            <a:pPr marL="0" lvl="0" indent="0" defTabSz="914400">
              <a:lnSpc>
                <a:spcPct val="90000"/>
              </a:lnSpc>
              <a:buClrTx/>
              <a:buSzTx/>
              <a:buNone/>
            </a:pPr>
            <a:r>
              <a:rPr lang="en-US" sz="3600" dirty="0">
                <a:solidFill>
                  <a:srgbClr val="FF0000"/>
                </a:solidFill>
                <a:latin typeface="Arial Black" panose="020B0A04020102020204" pitchFamily="34" charset="0"/>
              </a:rPr>
              <a:t>E</a:t>
            </a:r>
            <a:r>
              <a:rPr lang="en-US" sz="3600" dirty="0">
                <a:solidFill>
                  <a:prstClr val="black"/>
                </a:solidFill>
                <a:latin typeface="Arial Black" panose="020B0A04020102020204" pitchFamily="34" charset="0"/>
              </a:rPr>
              <a:t>ase Suffering</a:t>
            </a:r>
          </a:p>
          <a:p>
            <a:endParaRPr lang="en-US" dirty="0"/>
          </a:p>
        </p:txBody>
      </p:sp>
    </p:spTree>
    <p:extLst>
      <p:ext uri="{BB962C8B-B14F-4D97-AF65-F5344CB8AC3E}">
        <p14:creationId xmlns:p14="http://schemas.microsoft.com/office/powerpoint/2010/main" val="40884424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8F8DC-63A0-4BB9-B166-9A40EA6CD814}"/>
              </a:ext>
            </a:extLst>
          </p:cNvPr>
          <p:cNvSpPr>
            <a:spLocks noGrp="1"/>
          </p:cNvSpPr>
          <p:nvPr>
            <p:ph type="title"/>
          </p:nvPr>
        </p:nvSpPr>
        <p:spPr/>
        <p:txBody>
          <a:bodyPr/>
          <a:lstStyle/>
          <a:p>
            <a:r>
              <a:rPr lang="en-US" dirty="0"/>
              <a:t>The Goal Is To…</a:t>
            </a:r>
          </a:p>
        </p:txBody>
      </p:sp>
      <p:sp>
        <p:nvSpPr>
          <p:cNvPr id="3" name="Content Placeholder 2">
            <a:extLst>
              <a:ext uri="{FF2B5EF4-FFF2-40B4-BE49-F238E27FC236}">
                <a16:creationId xmlns:a16="http://schemas.microsoft.com/office/drawing/2014/main" id="{2B07E2A9-01D4-4931-8511-BCE928C9F838}"/>
              </a:ext>
            </a:extLst>
          </p:cNvPr>
          <p:cNvSpPr>
            <a:spLocks noGrp="1"/>
          </p:cNvSpPr>
          <p:nvPr>
            <p:ph idx="1"/>
          </p:nvPr>
        </p:nvSpPr>
        <p:spPr/>
        <p:txBody>
          <a:bodyPr/>
          <a:lstStyle/>
          <a:p>
            <a:pPr marL="0" lvl="0" indent="0" algn="ctr" defTabSz="914400">
              <a:spcBef>
                <a:spcPts val="0"/>
              </a:spcBef>
              <a:buClrTx/>
              <a:buSzTx/>
              <a:buNone/>
            </a:pPr>
            <a:r>
              <a:rPr lang="en-US" sz="4000" dirty="0">
                <a:solidFill>
                  <a:prstClr val="black"/>
                </a:solidFill>
                <a:latin typeface="Arial Black" panose="020B0A04020102020204" pitchFamily="34" charset="0"/>
              </a:rPr>
              <a:t>Create a more deeply satisfying life</a:t>
            </a:r>
          </a:p>
          <a:p>
            <a:pPr marL="0" lvl="0" indent="0" algn="ctr" defTabSz="914400">
              <a:spcBef>
                <a:spcPts val="0"/>
              </a:spcBef>
              <a:buClrTx/>
              <a:buSzTx/>
              <a:buNone/>
            </a:pPr>
            <a:r>
              <a:rPr lang="en-US" sz="4000" dirty="0">
                <a:solidFill>
                  <a:prstClr val="black"/>
                </a:solidFill>
                <a:latin typeface="Arial Black" panose="020B0A04020102020204" pitchFamily="34" charset="0"/>
              </a:rPr>
              <a:t>And restore </a:t>
            </a:r>
            <a:r>
              <a:rPr lang="en-US" sz="4000" dirty="0">
                <a:solidFill>
                  <a:srgbClr val="FF0000"/>
                </a:solidFill>
                <a:latin typeface="Arial Black" panose="020B0A04020102020204" pitchFamily="34" charset="0"/>
              </a:rPr>
              <a:t>HOPE</a:t>
            </a:r>
          </a:p>
          <a:p>
            <a:endParaRPr lang="en-US" dirty="0"/>
          </a:p>
        </p:txBody>
      </p:sp>
    </p:spTree>
    <p:extLst>
      <p:ext uri="{BB962C8B-B14F-4D97-AF65-F5344CB8AC3E}">
        <p14:creationId xmlns:p14="http://schemas.microsoft.com/office/powerpoint/2010/main" val="12705171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2942B-0E22-457C-8C48-5DEB253C79B0}"/>
              </a:ext>
            </a:extLst>
          </p:cNvPr>
          <p:cNvSpPr>
            <a:spLocks noGrp="1"/>
          </p:cNvSpPr>
          <p:nvPr>
            <p:ph type="title"/>
          </p:nvPr>
        </p:nvSpPr>
        <p:spPr/>
        <p:txBody>
          <a:bodyPr/>
          <a:lstStyle/>
          <a:p>
            <a:r>
              <a:rPr lang="en-US" dirty="0" smtClean="0"/>
              <a:t>Thank you!</a:t>
            </a:r>
            <a:endParaRPr lang="en-US" dirty="0"/>
          </a:p>
        </p:txBody>
      </p:sp>
      <p:sp>
        <p:nvSpPr>
          <p:cNvPr id="3" name="Content Placeholder 2">
            <a:extLst>
              <a:ext uri="{FF2B5EF4-FFF2-40B4-BE49-F238E27FC236}">
                <a16:creationId xmlns:a16="http://schemas.microsoft.com/office/drawing/2014/main" id="{5D85855D-CC1C-4322-8DA5-BCF686C15418}"/>
              </a:ext>
            </a:extLst>
          </p:cNvPr>
          <p:cNvSpPr>
            <a:spLocks noGrp="1"/>
          </p:cNvSpPr>
          <p:nvPr>
            <p:ph idx="1"/>
          </p:nvPr>
        </p:nvSpPr>
        <p:spPr/>
        <p:txBody>
          <a:bodyPr/>
          <a:lstStyle/>
          <a:p>
            <a:pPr marL="0" lvl="0" indent="0" algn="ctr" defTabSz="914400">
              <a:spcBef>
                <a:spcPts val="0"/>
              </a:spcBef>
              <a:buClrTx/>
              <a:buSzTx/>
              <a:buNone/>
            </a:pPr>
            <a:r>
              <a:rPr lang="en-US" sz="3200" dirty="0" smtClean="0">
                <a:solidFill>
                  <a:prstClr val="black"/>
                </a:solidFill>
                <a:latin typeface="Arial Black" panose="020B0A04020102020204" pitchFamily="34" charset="0"/>
              </a:rPr>
              <a:t>christinal@wsmcmed.org</a:t>
            </a:r>
            <a:endParaRPr lang="en-US" sz="3200" dirty="0">
              <a:solidFill>
                <a:prstClr val="black"/>
              </a:solidFill>
              <a:latin typeface="Arial Black" panose="020B0A04020102020204" pitchFamily="34" charset="0"/>
            </a:endParaRPr>
          </a:p>
          <a:p>
            <a:endParaRPr lang="en-US" dirty="0"/>
          </a:p>
        </p:txBody>
      </p:sp>
    </p:spTree>
    <p:extLst>
      <p:ext uri="{BB962C8B-B14F-4D97-AF65-F5344CB8AC3E}">
        <p14:creationId xmlns:p14="http://schemas.microsoft.com/office/powerpoint/2010/main" val="1213765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69312" y="561558"/>
            <a:ext cx="7772400" cy="857250"/>
          </a:xfrm>
        </p:spPr>
        <p:txBody>
          <a:bodyPr>
            <a:noAutofit/>
          </a:bodyPr>
          <a:lstStyle/>
          <a:p>
            <a:pPr algn="ctr"/>
            <a:r>
              <a:rPr lang="en-US" sz="4400" dirty="0"/>
              <a:t>A Tale of Two Epidemics</a:t>
            </a:r>
          </a:p>
        </p:txBody>
      </p:sp>
      <p:sp>
        <p:nvSpPr>
          <p:cNvPr id="2" name="Content Placeholder 1"/>
          <p:cNvSpPr>
            <a:spLocks noGrp="1"/>
          </p:cNvSpPr>
          <p:nvPr>
            <p:ph idx="1"/>
          </p:nvPr>
        </p:nvSpPr>
        <p:spPr>
          <a:xfrm>
            <a:off x="1527858" y="1860698"/>
            <a:ext cx="8057909" cy="4233373"/>
          </a:xfrm>
        </p:spPr>
        <p:txBody>
          <a:bodyPr>
            <a:noAutofit/>
          </a:bodyPr>
          <a:lstStyle/>
          <a:p>
            <a:r>
              <a:rPr lang="en-US" sz="2800" dirty="0">
                <a:latin typeface="Arial Black" panose="020B0A04020102020204" pitchFamily="34" charset="0"/>
              </a:rPr>
              <a:t>Chronic Pain</a:t>
            </a:r>
          </a:p>
          <a:p>
            <a:endParaRPr lang="en-US" sz="2800" dirty="0">
              <a:latin typeface="Arial Black" panose="020B0A04020102020204" pitchFamily="34" charset="0"/>
            </a:endParaRPr>
          </a:p>
          <a:p>
            <a:r>
              <a:rPr lang="en-US" sz="2800" dirty="0">
                <a:latin typeface="Arial Black" panose="020B0A04020102020204" pitchFamily="34" charset="0"/>
              </a:rPr>
              <a:t>Opioid-Overdose Deaths</a:t>
            </a:r>
          </a:p>
          <a:p>
            <a:pPr marL="0" indent="0">
              <a:buNone/>
            </a:pPr>
            <a:endParaRPr lang="en-US" sz="2800" dirty="0"/>
          </a:p>
        </p:txBody>
      </p:sp>
    </p:spTree>
    <p:extLst>
      <p:ext uri="{BB962C8B-B14F-4D97-AF65-F5344CB8AC3E}">
        <p14:creationId xmlns:p14="http://schemas.microsoft.com/office/powerpoint/2010/main" val="1209712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The War on Pain</a:t>
            </a:r>
            <a:endParaRPr lang="en-US" dirty="0"/>
          </a:p>
        </p:txBody>
      </p:sp>
      <p:sp>
        <p:nvSpPr>
          <p:cNvPr id="3" name="Content Placeholder 2"/>
          <p:cNvSpPr>
            <a:spLocks noGrp="1"/>
          </p:cNvSpPr>
          <p:nvPr>
            <p:ph idx="1"/>
          </p:nvPr>
        </p:nvSpPr>
        <p:spPr/>
        <p:txBody>
          <a:bodyPr>
            <a:normAutofit/>
          </a:bodyPr>
          <a:lstStyle/>
          <a:p>
            <a:r>
              <a:rPr lang="en-US" sz="2000" b="1" dirty="0"/>
              <a:t>First came…</a:t>
            </a:r>
          </a:p>
        </p:txBody>
      </p:sp>
      <p:pic>
        <p:nvPicPr>
          <p:cNvPr id="4" name="Picture 3" descr="screenshot of journal article&#10;&#10;&quot;The Ware on Pain&quot;&#10;&#10;&quot;How breakthroughs in the new field of pain medicine are turning the tide against suffering&quot;&#10;&#10;Scott Fishman, M.D.&#10;with Lisa Berger">
            <a:extLst>
              <a:ext uri="{FF2B5EF4-FFF2-40B4-BE49-F238E27FC236}">
                <a16:creationId xmlns:a16="http://schemas.microsoft.com/office/drawing/2014/main" id="{EEC6584C-B47C-4352-AE28-94FF670FB7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4833" y="0"/>
            <a:ext cx="6865312" cy="6858000"/>
          </a:xfrm>
          <a:prstGeom prst="rect">
            <a:avLst/>
          </a:prstGeom>
        </p:spPr>
      </p:pic>
    </p:spTree>
    <p:extLst>
      <p:ext uri="{BB962C8B-B14F-4D97-AF65-F5344CB8AC3E}">
        <p14:creationId xmlns:p14="http://schemas.microsoft.com/office/powerpoint/2010/main" val="3607573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Then Doctors were Sued or Disciplined</a:t>
            </a:r>
            <a:br>
              <a:rPr lang="en-US" dirty="0"/>
            </a:br>
            <a:r>
              <a:rPr lang="en-US" dirty="0"/>
              <a:t>for Poor Pain Control</a:t>
            </a:r>
          </a:p>
        </p:txBody>
      </p:sp>
      <p:sp>
        <p:nvSpPr>
          <p:cNvPr id="3" name="Content Placeholder 2"/>
          <p:cNvSpPr>
            <a:spLocks noGrp="1"/>
          </p:cNvSpPr>
          <p:nvPr>
            <p:ph idx="1"/>
          </p:nvPr>
        </p:nvSpPr>
        <p:spPr/>
        <p:txBody>
          <a:bodyPr/>
          <a:lstStyle/>
          <a:p>
            <a:r>
              <a:rPr lang="en-US" dirty="0">
                <a:latin typeface="Arial Black" panose="020B0A04020102020204" pitchFamily="34" charset="0"/>
              </a:rPr>
              <a:t>1999 Oregon doctor disciplined by Oregon Board of Medical Examiners for failing to proved adequate pain management</a:t>
            </a:r>
          </a:p>
          <a:p>
            <a:endParaRPr lang="en-US" dirty="0">
              <a:latin typeface="Arial Black" panose="020B0A04020102020204" pitchFamily="34" charset="0"/>
            </a:endParaRPr>
          </a:p>
          <a:p>
            <a:r>
              <a:rPr lang="en-US" dirty="0">
                <a:latin typeface="Arial Black" panose="020B0A04020102020204" pitchFamily="34" charset="0"/>
              </a:rPr>
              <a:t>2002 Bergman v. Chin: Dr. Chin ordered to pay $1.5 million for undertreating pain</a:t>
            </a:r>
          </a:p>
          <a:p>
            <a:endParaRPr lang="en-US" dirty="0"/>
          </a:p>
          <a:p>
            <a:endParaRPr lang="en-US" dirty="0"/>
          </a:p>
        </p:txBody>
      </p:sp>
    </p:spTree>
    <p:extLst>
      <p:ext uri="{BB962C8B-B14F-4D97-AF65-F5344CB8AC3E}">
        <p14:creationId xmlns:p14="http://schemas.microsoft.com/office/powerpoint/2010/main" val="3806719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Next Came..</a:t>
            </a:r>
            <a:endParaRPr lang="en-US" dirty="0"/>
          </a:p>
        </p:txBody>
      </p:sp>
      <p:sp>
        <p:nvSpPr>
          <p:cNvPr id="3" name="Content Placeholder 2"/>
          <p:cNvSpPr>
            <a:spLocks noGrp="1"/>
          </p:cNvSpPr>
          <p:nvPr>
            <p:ph idx="4294967295"/>
          </p:nvPr>
        </p:nvSpPr>
        <p:spPr>
          <a:xfrm>
            <a:off x="0" y="1109663"/>
            <a:ext cx="8596313" cy="3879850"/>
          </a:xfrm>
        </p:spPr>
        <p:txBody>
          <a:bodyPr/>
          <a:lstStyle/>
          <a:p>
            <a:r>
              <a:rPr lang="en-US" sz="4400" dirty="0">
                <a:solidFill>
                  <a:prstClr val="black"/>
                </a:solidFill>
                <a:latin typeface="Arial Black" panose="020B0A04020102020204" pitchFamily="34" charset="0"/>
                <a:ea typeface="+mj-ea"/>
                <a:cs typeface="+mj-cs"/>
              </a:rPr>
              <a:t>Next came..</a:t>
            </a:r>
            <a:br>
              <a:rPr lang="en-US" sz="4400" dirty="0">
                <a:solidFill>
                  <a:prstClr val="black"/>
                </a:solidFill>
                <a:latin typeface="Arial Black" panose="020B0A04020102020204" pitchFamily="34" charset="0"/>
                <a:ea typeface="+mj-ea"/>
                <a:cs typeface="+mj-cs"/>
              </a:rPr>
            </a:br>
            <a:r>
              <a:rPr lang="en-US" sz="4400" dirty="0">
                <a:solidFill>
                  <a:prstClr val="black"/>
                </a:solidFill>
                <a:latin typeface="Arial Black" panose="020B0A04020102020204" pitchFamily="34" charset="0"/>
                <a:ea typeface="+mj-ea"/>
                <a:cs typeface="+mj-cs"/>
              </a:rPr>
              <a:t>The Exponential increase of Prescriptions for opioids from </a:t>
            </a:r>
            <a:br>
              <a:rPr lang="en-US" sz="4400" dirty="0">
                <a:solidFill>
                  <a:prstClr val="black"/>
                </a:solidFill>
                <a:latin typeface="Arial Black" panose="020B0A04020102020204" pitchFamily="34" charset="0"/>
                <a:ea typeface="+mj-ea"/>
                <a:cs typeface="+mj-cs"/>
              </a:rPr>
            </a:br>
            <a:r>
              <a:rPr lang="en-US" sz="4400" dirty="0">
                <a:solidFill>
                  <a:prstClr val="black"/>
                </a:solidFill>
                <a:latin typeface="Arial Black" panose="020B0A04020102020204" pitchFamily="34" charset="0"/>
                <a:ea typeface="+mj-ea"/>
                <a:cs typeface="+mj-cs"/>
              </a:rPr>
              <a:t>Late ‘90’s to Present</a:t>
            </a:r>
            <a:endParaRPr lang="en-US" dirty="0"/>
          </a:p>
        </p:txBody>
      </p:sp>
    </p:spTree>
    <p:extLst>
      <p:ext uri="{BB962C8B-B14F-4D97-AF65-F5344CB8AC3E}">
        <p14:creationId xmlns:p14="http://schemas.microsoft.com/office/powerpoint/2010/main" val="3894411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smtClean="0"/>
              <a:t>Opioid Prescriptions Per 100 People</a:t>
            </a:r>
            <a:endParaRPr lang="en-US" dirty="0"/>
          </a:p>
        </p:txBody>
      </p:sp>
      <p:pic>
        <p:nvPicPr>
          <p:cNvPr id="2" name="Picture 1" descr="Header: Some states have more opioid prescriptions per person than others.&#10;&#10;Number of opioid prescriptions per 100 people by state shown on map of the United States.&#10;&#10;Summary: &#10;States with the lowest number of opioid prescriptions per 100 people (52-71) are California, Colorado, Wyoming, South Dakota, Minnesota, Illinois, New York, New Jersey, Vermont and Massachussetts, Alaska and Hawaii.&#10;&#10;States with the highest number (96-143) are Michigan, Indiana, Ohio, West Virginia, Kentucky, Oklahoma, Arkansas, Tennessee, North Carolina, South Carolina, Louisiana, Mississippi, and Alabam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50" y="0"/>
            <a:ext cx="11087100" cy="6858000"/>
          </a:xfrm>
          <a:prstGeom prst="rect">
            <a:avLst/>
          </a:prstGeom>
        </p:spPr>
      </p:pic>
    </p:spTree>
    <p:extLst>
      <p:ext uri="{BB962C8B-B14F-4D97-AF65-F5344CB8AC3E}">
        <p14:creationId xmlns:p14="http://schemas.microsoft.com/office/powerpoint/2010/main" val="2905866420"/>
      </p:ext>
    </p:extLst>
  </p:cSld>
  <p:clrMapOvr>
    <a:masterClrMapping/>
  </p:clrMapOvr>
</p:sld>
</file>

<file path=ppt/theme/theme1.xml><?xml version="1.0" encoding="utf-8"?>
<a:theme xmlns:a="http://schemas.openxmlformats.org/drawingml/2006/main" name="Fac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11428</TotalTime>
  <Words>1621</Words>
  <Application>Microsoft Office PowerPoint</Application>
  <PresentationFormat>Widescreen</PresentationFormat>
  <Paragraphs>181</Paragraphs>
  <Slides>46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Arial Black</vt:lpstr>
      <vt:lpstr>Calibri</vt:lpstr>
      <vt:lpstr>Trebuchet MS</vt:lpstr>
      <vt:lpstr>Wingdings 3</vt:lpstr>
      <vt:lpstr>Facet</vt:lpstr>
      <vt:lpstr>The Science and Practice of Treating Patients with Pain and Opioid Use Disorders (OUD)</vt:lpstr>
      <vt:lpstr>ENCORE: The Treatment of Pain and Opioid Use Disorder </vt:lpstr>
      <vt:lpstr>Learning Objectives </vt:lpstr>
      <vt:lpstr>Disclosures</vt:lpstr>
      <vt:lpstr>A Tale of Two Epidemics</vt:lpstr>
      <vt:lpstr>The War on Pain</vt:lpstr>
      <vt:lpstr>Then Doctors were Sued or Disciplined for Poor Pain Control</vt:lpstr>
      <vt:lpstr>Next Came..</vt:lpstr>
      <vt:lpstr>Opioid Prescriptions Per 100 People</vt:lpstr>
      <vt:lpstr>Opioid Overdose Deaths</vt:lpstr>
      <vt:lpstr>National Overdose Deaths</vt:lpstr>
      <vt:lpstr>Chronic pain and overdose deaths</vt:lpstr>
      <vt:lpstr>Case of Opioid PLUS Benzodiazepine Dependency</vt:lpstr>
      <vt:lpstr>How do we support an opioid taper in someone that has chronic pain?</vt:lpstr>
      <vt:lpstr>Ask for an ENCORE and bring alternatives to opioids back into the practice of medicine</vt:lpstr>
      <vt:lpstr>ENCORE: Evaluate Pain</vt:lpstr>
      <vt:lpstr>Mechanical Pain</vt:lpstr>
      <vt:lpstr>Man in chair</vt:lpstr>
      <vt:lpstr>Case of Opioid PLUS Benzodiazepine Dependency Pt. 1</vt:lpstr>
      <vt:lpstr>Neuropathic Pain</vt:lpstr>
      <vt:lpstr>ENCORE: Neutralize the Nervous System</vt:lpstr>
      <vt:lpstr>Buprenorphine  </vt:lpstr>
      <vt:lpstr>Induction Puzzle</vt:lpstr>
      <vt:lpstr>Puzzle</vt:lpstr>
      <vt:lpstr>Neutralizing Neural Tension</vt:lpstr>
      <vt:lpstr>The Sensitive Nervous System </vt:lpstr>
      <vt:lpstr>Explain Pain </vt:lpstr>
      <vt:lpstr>Case of Opioid PLUS Benzodiazepine Dependency Pt. 2</vt:lpstr>
      <vt:lpstr>ENCORE: Core Strength</vt:lpstr>
      <vt:lpstr>Exercise ball</vt:lpstr>
      <vt:lpstr>ENCORE: Open a Conversation </vt:lpstr>
      <vt:lpstr>What are you able to do now with the use of opioids that you were not able to do before?</vt:lpstr>
      <vt:lpstr>How can we help you increase your activity level while decreasing the reliance on opioids?</vt:lpstr>
      <vt:lpstr>Case of Opioid PLUS Benzodiazepine Dependency Pt. 3</vt:lpstr>
      <vt:lpstr>ENCORE: Restore Health</vt:lpstr>
      <vt:lpstr>Vitamins and Supplements</vt:lpstr>
      <vt:lpstr>Anti-Inflammatory Diet</vt:lpstr>
      <vt:lpstr>ENCORE: Ease Suffering</vt:lpstr>
      <vt:lpstr>Pain vs Suffering</vt:lpstr>
      <vt:lpstr>How can You Ease Suffering in Your Patient?</vt:lpstr>
      <vt:lpstr>Cultural Humility</vt:lpstr>
      <vt:lpstr>We also glory in our sufferings, because we know that suffering produces perseverance; perseverance, character; and character, hope ~Romans 5:3 </vt:lpstr>
      <vt:lpstr>How can we solve the epidemic?</vt:lpstr>
      <vt:lpstr>ENCORE can help you effectively treat pain and OUD</vt:lpstr>
      <vt:lpstr>The Goal Is To…</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Scenarios for Opioid Deaths</dc:title>
  <dc:creator>Kevin Castro Moino</dc:creator>
  <cp:lastModifiedBy>Christian Frable (Contract)</cp:lastModifiedBy>
  <cp:revision>226</cp:revision>
  <dcterms:created xsi:type="dcterms:W3CDTF">2017-07-11T16:02:15Z</dcterms:created>
  <dcterms:modified xsi:type="dcterms:W3CDTF">2018-10-11T21:51:37Z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